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306" r:id="rId2"/>
    <p:sldId id="309" r:id="rId3"/>
    <p:sldId id="310" r:id="rId4"/>
    <p:sldId id="311" r:id="rId5"/>
    <p:sldId id="314" r:id="rId6"/>
    <p:sldId id="315" r:id="rId7"/>
    <p:sldId id="316" r:id="rId8"/>
    <p:sldId id="317" r:id="rId9"/>
    <p:sldId id="318" r:id="rId10"/>
    <p:sldId id="319" r:id="rId11"/>
    <p:sldId id="320" r:id="rId12"/>
    <p:sldId id="425" r:id="rId13"/>
    <p:sldId id="431" r:id="rId14"/>
    <p:sldId id="433" r:id="rId15"/>
    <p:sldId id="435" r:id="rId16"/>
    <p:sldId id="434" r:id="rId17"/>
    <p:sldId id="437" r:id="rId18"/>
    <p:sldId id="445" r:id="rId19"/>
    <p:sldId id="446" r:id="rId20"/>
    <p:sldId id="447" r:id="rId21"/>
    <p:sldId id="448" r:id="rId22"/>
    <p:sldId id="449" r:id="rId23"/>
    <p:sldId id="321" r:id="rId24"/>
    <p:sldId id="322" r:id="rId25"/>
    <p:sldId id="424" r:id="rId26"/>
    <p:sldId id="323" r:id="rId27"/>
    <p:sldId id="324" r:id="rId28"/>
    <p:sldId id="374" r:id="rId29"/>
    <p:sldId id="375" r:id="rId30"/>
    <p:sldId id="377" r:id="rId31"/>
    <p:sldId id="378" r:id="rId32"/>
    <p:sldId id="376" r:id="rId33"/>
    <p:sldId id="379" r:id="rId34"/>
    <p:sldId id="381" r:id="rId35"/>
    <p:sldId id="380" r:id="rId36"/>
    <p:sldId id="383" r:id="rId37"/>
    <p:sldId id="384" r:id="rId38"/>
    <p:sldId id="382" r:id="rId39"/>
    <p:sldId id="386" r:id="rId40"/>
    <p:sldId id="385" r:id="rId41"/>
    <p:sldId id="388" r:id="rId42"/>
    <p:sldId id="391" r:id="rId43"/>
    <p:sldId id="390" r:id="rId44"/>
    <p:sldId id="389" r:id="rId45"/>
    <p:sldId id="387" r:id="rId46"/>
    <p:sldId id="416" r:id="rId47"/>
    <p:sldId id="418" r:id="rId48"/>
    <p:sldId id="417" r:id="rId49"/>
    <p:sldId id="419" r:id="rId50"/>
    <p:sldId id="420" r:id="rId51"/>
    <p:sldId id="393" r:id="rId52"/>
    <p:sldId id="421" r:id="rId53"/>
    <p:sldId id="422" r:id="rId54"/>
    <p:sldId id="392" r:id="rId55"/>
    <p:sldId id="332" r:id="rId56"/>
    <p:sldId id="340" r:id="rId57"/>
    <p:sldId id="341" r:id="rId58"/>
    <p:sldId id="343" r:id="rId59"/>
    <p:sldId id="339" r:id="rId60"/>
    <p:sldId id="347" r:id="rId61"/>
    <p:sldId id="345" r:id="rId62"/>
    <p:sldId id="346" r:id="rId63"/>
    <p:sldId id="349" r:id="rId64"/>
    <p:sldId id="351" r:id="rId65"/>
    <p:sldId id="352" r:id="rId66"/>
    <p:sldId id="353" r:id="rId67"/>
    <p:sldId id="350" r:id="rId68"/>
    <p:sldId id="354" r:id="rId69"/>
    <p:sldId id="348" r:id="rId70"/>
    <p:sldId id="355" r:id="rId71"/>
    <p:sldId id="357" r:id="rId72"/>
    <p:sldId id="356" r:id="rId73"/>
    <p:sldId id="359" r:id="rId74"/>
    <p:sldId id="358" r:id="rId75"/>
    <p:sldId id="361" r:id="rId76"/>
    <p:sldId id="362" r:id="rId77"/>
    <p:sldId id="363" r:id="rId78"/>
    <p:sldId id="342" r:id="rId79"/>
    <p:sldId id="369" r:id="rId80"/>
    <p:sldId id="370" r:id="rId81"/>
    <p:sldId id="371" r:id="rId82"/>
    <p:sldId id="372" r:id="rId83"/>
    <p:sldId id="373" r:id="rId84"/>
    <p:sldId id="344" r:id="rId85"/>
    <p:sldId id="360" r:id="rId86"/>
    <p:sldId id="394" r:id="rId87"/>
    <p:sldId id="397" r:id="rId88"/>
    <p:sldId id="395" r:id="rId89"/>
    <p:sldId id="399" r:id="rId90"/>
    <p:sldId id="401" r:id="rId91"/>
    <p:sldId id="398" r:id="rId92"/>
    <p:sldId id="402" r:id="rId93"/>
    <p:sldId id="400" r:id="rId94"/>
    <p:sldId id="404" r:id="rId95"/>
    <p:sldId id="403" r:id="rId96"/>
    <p:sldId id="405" r:id="rId97"/>
    <p:sldId id="408" r:id="rId98"/>
    <p:sldId id="406" r:id="rId99"/>
    <p:sldId id="410" r:id="rId100"/>
    <p:sldId id="411" r:id="rId101"/>
    <p:sldId id="412" r:id="rId102"/>
    <p:sldId id="413" r:id="rId103"/>
    <p:sldId id="414" r:id="rId104"/>
    <p:sldId id="415" r:id="rId105"/>
    <p:sldId id="407" r:id="rId106"/>
    <p:sldId id="325" r:id="rId107"/>
    <p:sldId id="326" r:id="rId108"/>
    <p:sldId id="451" r:id="rId109"/>
    <p:sldId id="453" r:id="rId110"/>
    <p:sldId id="452" r:id="rId111"/>
    <p:sldId id="454" r:id="rId112"/>
    <p:sldId id="327" r:id="rId113"/>
    <p:sldId id="328" r:id="rId114"/>
    <p:sldId id="450" r:id="rId115"/>
    <p:sldId id="329"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FF00"/>
    <a:srgbClr val="33CC33"/>
    <a:srgbClr val="00CC00"/>
    <a:srgbClr val="F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05" autoAdjust="0"/>
  </p:normalViewPr>
  <p:slideViewPr>
    <p:cSldViewPr snapToGrid="0">
      <p:cViewPr varScale="1">
        <p:scale>
          <a:sx n="60" d="100"/>
          <a:sy n="60" d="100"/>
        </p:scale>
        <p:origin x="1896" y="5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4ADC6-0F2E-4D0A-B7CB-2D318F825DA4}"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CD867-76E2-4847-A750-6A1F41039AF5}" type="slidenum">
              <a:rPr lang="zh-CN" altLang="en-US" smtClean="0"/>
              <a:t>‹#›</a:t>
            </a:fld>
            <a:endParaRPr lang="zh-CN" altLang="en-US"/>
          </a:p>
        </p:txBody>
      </p:sp>
    </p:spTree>
    <p:extLst>
      <p:ext uri="{BB962C8B-B14F-4D97-AF65-F5344CB8AC3E}">
        <p14:creationId xmlns:p14="http://schemas.microsoft.com/office/powerpoint/2010/main" val="3950281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Hello everyone. Let me introduce myself first. My name is Zhenhao Hong, I have been working on virtualization security and Hyper-V security research for many years. I </a:t>
            </a:r>
            <a:r>
              <a:rPr lang="en-US" altLang="zh-CN" sz="1800">
                <a:effectLst/>
                <a:latin typeface="等线" panose="02010600030101010101" pitchFamily="2" charset="-122"/>
                <a:cs typeface="Times New Roman" panose="02020603050405020304" pitchFamily="18" charset="0"/>
              </a:rPr>
              <a:t>was awarded </a:t>
            </a:r>
            <a:r>
              <a:rPr lang="en-US" altLang="zh-CN" sz="1800" dirty="0">
                <a:effectLst/>
                <a:latin typeface="等线" panose="02010600030101010101" pitchFamily="2" charset="-122"/>
                <a:cs typeface="Times New Roman" panose="02020603050405020304" pitchFamily="18" charset="0"/>
              </a:rPr>
              <a:t>the 2019-2020 MSRC Most Valuable Security Researchers.</a:t>
            </a:r>
          </a:p>
          <a:p>
            <a:r>
              <a:rPr lang="en-US" altLang="zh-CN" sz="1800" dirty="0">
                <a:effectLst/>
                <a:latin typeface="等线" panose="02010600030101010101" pitchFamily="2" charset="-122"/>
                <a:cs typeface="Times New Roman" panose="02020603050405020304" pitchFamily="18" charset="0"/>
              </a:rPr>
              <a:t>I also want to introduce my partner </a:t>
            </a:r>
            <a:r>
              <a:rPr lang="en-US" altLang="zh-CN" sz="1800" dirty="0" err="1">
                <a:effectLst/>
                <a:latin typeface="等线" panose="02010600030101010101" pitchFamily="2" charset="-122"/>
                <a:cs typeface="Times New Roman" panose="02020603050405020304" pitchFamily="18" charset="0"/>
              </a:rPr>
              <a:t>Chuanjian</a:t>
            </a:r>
            <a:r>
              <a:rPr lang="en-US" altLang="zh-CN" sz="1800" dirty="0">
                <a:effectLst/>
                <a:latin typeface="等线" panose="02010600030101010101" pitchFamily="2" charset="-122"/>
                <a:cs typeface="Times New Roman" panose="02020603050405020304" pitchFamily="18" charset="0"/>
              </a:rPr>
              <a:t> Liao, he is a Technical Director at 360 and leads the </a:t>
            </a:r>
            <a:r>
              <a:rPr lang="en-US" altLang="zh-CN" sz="1800" dirty="0" err="1">
                <a:effectLst/>
                <a:latin typeface="等线" panose="02010600030101010101" pitchFamily="2" charset="-122"/>
                <a:cs typeface="Times New Roman" panose="02020603050405020304" pitchFamily="18" charset="0"/>
              </a:rPr>
              <a:t>IceSwordLab</a:t>
            </a:r>
            <a:r>
              <a:rPr lang="en-US" altLang="zh-CN" sz="1800" dirty="0">
                <a:effectLst/>
                <a:latin typeface="等线" panose="02010600030101010101" pitchFamily="2" charset="-122"/>
                <a:cs typeface="Times New Roman" panose="02020603050405020304" pitchFamily="18" charset="0"/>
              </a:rPr>
              <a:t> whose primary focuses are operating system kernels, virtualization technology and computer security. In this topic, he made an indelible contribution.</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a:t>
            </a:fld>
            <a:endParaRPr lang="zh-CN" altLang="en-US"/>
          </a:p>
        </p:txBody>
      </p:sp>
    </p:spTree>
    <p:extLst>
      <p:ext uri="{BB962C8B-B14F-4D97-AF65-F5344CB8AC3E}">
        <p14:creationId xmlns:p14="http://schemas.microsoft.com/office/powerpoint/2010/main" val="360109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vmbus_open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function is used for Guest VMBUS device initialization. In the function, first allocate continuous pages for VMBUS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ringbuffer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initialize VMBUS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ringbuffer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second establish a GPADL for the specified buffer. Third, send CHANNELMSG_OPENCHANNEL message to Host.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13</a:t>
            </a:fld>
            <a:endParaRPr lang="zh-CN" altLang="en-US"/>
          </a:p>
        </p:txBody>
      </p:sp>
    </p:spTree>
    <p:extLst>
      <p:ext uri="{BB962C8B-B14F-4D97-AF65-F5344CB8AC3E}">
        <p14:creationId xmlns:p14="http://schemas.microsoft.com/office/powerpoint/2010/main" val="30539379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If we can control contents of the object that has been freed here, maybe we can control the RIP register.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104</a:t>
            </a:fld>
            <a:endParaRPr lang="zh-CN" altLang="en-US"/>
          </a:p>
        </p:txBody>
      </p:sp>
    </p:spTree>
    <p:extLst>
      <p:ext uri="{BB962C8B-B14F-4D97-AF65-F5344CB8AC3E}">
        <p14:creationId xmlns:p14="http://schemas.microsoft.com/office/powerpoint/2010/main" val="236013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I thought I should find a suitable object for heap spray in VMWP process. But I’m still looking for…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105</a:t>
            </a:fld>
            <a:endParaRPr lang="zh-CN" altLang="en-US"/>
          </a:p>
        </p:txBody>
      </p:sp>
    </p:spTree>
    <p:extLst>
      <p:ext uri="{BB962C8B-B14F-4D97-AF65-F5344CB8AC3E}">
        <p14:creationId xmlns:p14="http://schemas.microsoft.com/office/powerpoint/2010/main" val="16226774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About attack interface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106</a:t>
            </a:fld>
            <a:endParaRPr lang="zh-CN" altLang="en-US"/>
          </a:p>
        </p:txBody>
      </p:sp>
    </p:spTree>
    <p:extLst>
      <p:ext uri="{BB962C8B-B14F-4D97-AF65-F5344CB8AC3E}">
        <p14:creationId xmlns:p14="http://schemas.microsoft.com/office/powerpoint/2010/main" val="32199910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figure is an overview of the Hyper-V attack interface, where the red markers represent the component where the vulnerabilities have been disclosed so far.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107</a:t>
            </a:fld>
            <a:endParaRPr lang="zh-CN" altLang="en-US"/>
          </a:p>
        </p:txBody>
      </p:sp>
    </p:spTree>
    <p:extLst>
      <p:ext uri="{BB962C8B-B14F-4D97-AF65-F5344CB8AC3E}">
        <p14:creationId xmlns:p14="http://schemas.microsoft.com/office/powerpoint/2010/main" val="3276665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Hypervisor attack interfaces can be reached by executing VMCALL instruction, reading and writing MSR registers, operating APIC address, and running nested virtual machine.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108</a:t>
            </a:fld>
            <a:endParaRPr lang="zh-CN" altLang="en-US"/>
          </a:p>
        </p:txBody>
      </p:sp>
    </p:spTree>
    <p:extLst>
      <p:ext uri="{BB962C8B-B14F-4D97-AF65-F5344CB8AC3E}">
        <p14:creationId xmlns:p14="http://schemas.microsoft.com/office/powerpoint/2010/main" val="14638670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VMBUS attack interfaces can be reached by sending channel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 example, send a channel message open channel message will trigger chm open channel function on the host side.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109</a:t>
            </a:fld>
            <a:endParaRPr lang="zh-CN" altLang="en-US"/>
          </a:p>
        </p:txBody>
      </p:sp>
    </p:spTree>
    <p:extLst>
      <p:ext uri="{BB962C8B-B14F-4D97-AF65-F5344CB8AC3E}">
        <p14:creationId xmlns:p14="http://schemas.microsoft.com/office/powerpoint/2010/main" val="20736976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Host drivers attack interfaces can be reached by calling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vmbus_sendpacket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function to send Guest Data to a specified virtual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following functions are used for process data sent by the guest.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110</a:t>
            </a:fld>
            <a:endParaRPr lang="zh-CN" altLang="en-US"/>
          </a:p>
        </p:txBody>
      </p:sp>
    </p:spTree>
    <p:extLst>
      <p:ext uri="{BB962C8B-B14F-4D97-AF65-F5344CB8AC3E}">
        <p14:creationId xmlns:p14="http://schemas.microsoft.com/office/powerpoint/2010/main" val="1175293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figure shows the relationships between the driver files in the virtual machine and the </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ring three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components in the host machine.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111</a:t>
            </a:fld>
            <a:endParaRPr lang="zh-CN" altLang="en-US"/>
          </a:p>
        </p:txBody>
      </p:sp>
    </p:spTree>
    <p:extLst>
      <p:ext uri="{BB962C8B-B14F-4D97-AF65-F5344CB8AC3E}">
        <p14:creationId xmlns:p14="http://schemas.microsoft.com/office/powerpoint/2010/main" val="11612299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Concluding thoughts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112</a:t>
            </a:fld>
            <a:endParaRPr lang="zh-CN" altLang="en-US"/>
          </a:p>
        </p:txBody>
      </p:sp>
    </p:spTree>
    <p:extLst>
      <p:ext uri="{BB962C8B-B14F-4D97-AF65-F5344CB8AC3E}">
        <p14:creationId xmlns:p14="http://schemas.microsoft.com/office/powerpoint/2010/main" val="40258551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There are some of my thoughts on Hyper-V security research, I think Hyper-V still has low-hanging apples, because some new vulnerabilities trigger logic is very shallow. And it makes more sense to find a way to exploit Hyper-V, an exploit is far more valuable than PoC. It makes sense to pay attention to Hyper-V updates. New features new updates of some components may make it easier to find vulnerabilities. It is an easy way of Bug Hunting.</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113</a:t>
            </a:fld>
            <a:endParaRPr lang="zh-CN" altLang="en-US"/>
          </a:p>
        </p:txBody>
      </p:sp>
    </p:spTree>
    <p:extLst>
      <p:ext uri="{BB962C8B-B14F-4D97-AF65-F5344CB8AC3E}">
        <p14:creationId xmlns:p14="http://schemas.microsoft.com/office/powerpoint/2010/main" val="2887865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vmbus_sendpacket</a:t>
            </a:r>
            <a:r>
              <a:rPr lang="en-US" altLang="zh-CN" sz="1800" dirty="0">
                <a:effectLst/>
                <a:latin typeface="等线" panose="02010600030101010101" pitchFamily="2" charset="-122"/>
                <a:cs typeface="Times New Roman" panose="02020603050405020304" pitchFamily="18" charset="0"/>
              </a:rPr>
              <a:t> function is used for send guest data to Host. On the right, it is the calling chain of this function</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14</a:t>
            </a:fld>
            <a:endParaRPr lang="zh-CN" altLang="en-US"/>
          </a:p>
        </p:txBody>
      </p:sp>
    </p:spTree>
    <p:extLst>
      <p:ext uri="{BB962C8B-B14F-4D97-AF65-F5344CB8AC3E}">
        <p14:creationId xmlns:p14="http://schemas.microsoft.com/office/powerpoint/2010/main" val="30498507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There are some thoughts on potential attack interface. The packet direct functions in VMSWITCH and network direct device are not enabled in default configuration, which may become a potential attack interface. PCI pass-through and nested virtualization are also good research orientations because these functions are not commonly used.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114</a:t>
            </a:fld>
            <a:endParaRPr lang="zh-CN" altLang="en-US"/>
          </a:p>
        </p:txBody>
      </p:sp>
    </p:spTree>
    <p:extLst>
      <p:ext uri="{BB962C8B-B14F-4D97-AF65-F5344CB8AC3E}">
        <p14:creationId xmlns:p14="http://schemas.microsoft.com/office/powerpoint/2010/main" val="40785288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Thank you for listening!</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115</a:t>
            </a:fld>
            <a:endParaRPr lang="zh-CN" altLang="en-US"/>
          </a:p>
        </p:txBody>
      </p:sp>
    </p:spTree>
    <p:extLst>
      <p:ext uri="{BB962C8B-B14F-4D97-AF65-F5344CB8AC3E}">
        <p14:creationId xmlns:p14="http://schemas.microsoft.com/office/powerpoint/2010/main" val="232024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hv_do_fast_hypercall8 will execute VMCALL instruction, and hypervisor will fall in a VM-Exit event.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15</a:t>
            </a:fld>
            <a:endParaRPr lang="zh-CN" altLang="en-US"/>
          </a:p>
        </p:txBody>
      </p:sp>
    </p:spTree>
    <p:extLst>
      <p:ext uri="{BB962C8B-B14F-4D97-AF65-F5344CB8AC3E}">
        <p14:creationId xmlns:p14="http://schemas.microsoft.com/office/powerpoint/2010/main" val="206624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vmbus_on_event</a:t>
            </a:r>
            <a:r>
              <a:rPr lang="en-US" altLang="zh-CN" sz="1800" dirty="0">
                <a:effectLst/>
                <a:latin typeface="等线" panose="02010600030101010101" pitchFamily="2" charset="-122"/>
                <a:cs typeface="Times New Roman" panose="02020603050405020304" pitchFamily="18" charset="0"/>
              </a:rPr>
              <a:t> function is used for receive data from Host.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16</a:t>
            </a:fld>
            <a:endParaRPr lang="zh-CN" altLang="en-US"/>
          </a:p>
        </p:txBody>
      </p:sp>
    </p:spTree>
    <p:extLst>
      <p:ext uri="{BB962C8B-B14F-4D97-AF65-F5344CB8AC3E}">
        <p14:creationId xmlns:p14="http://schemas.microsoft.com/office/powerpoint/2010/main" val="3177156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In this function, a callback function will be invoked. At the red mark, the callback function pointer will be set in </a:t>
            </a:r>
            <a:r>
              <a:rPr lang="en-US" altLang="zh-CN" sz="1800" dirty="0" err="1">
                <a:effectLst/>
                <a:latin typeface="等线" panose="02010600030101010101" pitchFamily="2" charset="-122"/>
                <a:cs typeface="Times New Roman" panose="02020603050405020304" pitchFamily="18" charset="0"/>
              </a:rPr>
              <a:t>vmbus_open</a:t>
            </a:r>
            <a:r>
              <a:rPr lang="en-US" altLang="zh-CN" sz="1800" dirty="0">
                <a:effectLst/>
                <a:latin typeface="等线" panose="02010600030101010101" pitchFamily="2" charset="-122"/>
                <a:cs typeface="Times New Roman" panose="02020603050405020304" pitchFamily="18" charset="0"/>
              </a:rPr>
              <a:t> function.</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17</a:t>
            </a:fld>
            <a:endParaRPr lang="zh-CN" altLang="en-US"/>
          </a:p>
        </p:txBody>
      </p:sp>
    </p:spTree>
    <p:extLst>
      <p:ext uri="{BB962C8B-B14F-4D97-AF65-F5344CB8AC3E}">
        <p14:creationId xmlns:p14="http://schemas.microsoft.com/office/powerpoint/2010/main" val="201247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There are two functions. </a:t>
            </a:r>
            <a:r>
              <a:rPr lang="en-US" altLang="zh-CN" sz="1800" dirty="0">
                <a:effectLst/>
                <a:latin typeface="等线" panose="02010600030101010101" pitchFamily="2" charset="-122"/>
                <a:cs typeface="Times New Roman" panose="02020603050405020304" pitchFamily="18" charset="0"/>
              </a:rPr>
              <a:t>The KMCLP VMBUS ISR is used for distribute guest data to Host driver, such as </a:t>
            </a:r>
            <a:r>
              <a:rPr lang="en-US" altLang="zh-CN" sz="1800" dirty="0" err="1">
                <a:effectLst/>
                <a:latin typeface="等线" panose="02010600030101010101" pitchFamily="2" charset="-122"/>
                <a:cs typeface="Times New Roman" panose="02020603050405020304" pitchFamily="18" charset="0"/>
              </a:rPr>
              <a:t>storvsp</a:t>
            </a:r>
            <a:r>
              <a:rPr lang="en-US" altLang="zh-CN" sz="1800" dirty="0">
                <a:effectLst/>
                <a:latin typeface="等线" panose="02010600030101010101" pitchFamily="2" charset="-122"/>
                <a:cs typeface="Times New Roman" panose="02020603050405020304" pitchFamily="18" charset="0"/>
              </a:rPr>
              <a:t> or </a:t>
            </a:r>
            <a:r>
              <a:rPr lang="en-US" altLang="zh-CN" sz="1800" dirty="0" err="1">
                <a:effectLst/>
                <a:latin typeface="等线" panose="02010600030101010101" pitchFamily="2" charset="-122"/>
                <a:cs typeface="Times New Roman" panose="02020603050405020304" pitchFamily="18" charset="0"/>
              </a:rPr>
              <a:t>vmswitch</a:t>
            </a:r>
            <a:r>
              <a:rPr lang="en-US" altLang="zh-CN" sz="1800" dirty="0">
                <a:effectLst/>
                <a:latin typeface="等线" panose="02010600030101010101" pitchFamily="2" charset="-122"/>
                <a:cs typeface="Times New Roman" panose="02020603050405020304" pitchFamily="18" charset="0"/>
              </a:rPr>
              <a:t>. KMCLP VMBUS Manual ISR is used for distribute guest data to host user-mode component, such as </a:t>
            </a:r>
            <a:r>
              <a:rPr lang="en-US" altLang="zh-CN" sz="1800" dirty="0" err="1">
                <a:effectLst/>
                <a:latin typeface="等线" panose="02010600030101010101" pitchFamily="2" charset="-122"/>
                <a:cs typeface="Times New Roman" panose="02020603050405020304" pitchFamily="18" charset="0"/>
              </a:rPr>
              <a:t>vmuidevices</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18</a:t>
            </a:fld>
            <a:endParaRPr lang="zh-CN" altLang="en-US"/>
          </a:p>
        </p:txBody>
      </p:sp>
    </p:spTree>
    <p:extLst>
      <p:ext uri="{BB962C8B-B14F-4D97-AF65-F5344CB8AC3E}">
        <p14:creationId xmlns:p14="http://schemas.microsoft.com/office/powerpoint/2010/main" val="1197789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example of Ring zero data path is as follows, the Guest data pointer is the function’s third parameter, the Guest data size is the function’s fourth parameter.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19</a:t>
            </a:fld>
            <a:endParaRPr lang="zh-CN" altLang="en-US"/>
          </a:p>
        </p:txBody>
      </p:sp>
    </p:spTree>
    <p:extLst>
      <p:ext uri="{BB962C8B-B14F-4D97-AF65-F5344CB8AC3E}">
        <p14:creationId xmlns:p14="http://schemas.microsoft.com/office/powerpoint/2010/main" val="429444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example of Ring three data path is as follows, the function Pipe Complete IRP List will be invoked.</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20</a:t>
            </a:fld>
            <a:endParaRPr lang="zh-CN" altLang="en-US"/>
          </a:p>
        </p:txBody>
      </p:sp>
    </p:spTree>
    <p:extLst>
      <p:ext uri="{BB962C8B-B14F-4D97-AF65-F5344CB8AC3E}">
        <p14:creationId xmlns:p14="http://schemas.microsoft.com/office/powerpoint/2010/main" val="148775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In this function, </a:t>
            </a:r>
            <a:r>
              <a:rPr lang="en-US" altLang="zh-CN" sz="1800" dirty="0" err="1">
                <a:effectLst/>
                <a:latin typeface="等线" panose="02010600030101010101" pitchFamily="2" charset="-122"/>
                <a:cs typeface="Times New Roman" panose="02020603050405020304" pitchFamily="18" charset="0"/>
              </a:rPr>
              <a:t>IofCompleteRequest</a:t>
            </a:r>
            <a:r>
              <a:rPr lang="en-US" altLang="zh-CN" sz="1800" dirty="0">
                <a:effectLst/>
                <a:latin typeface="等线" panose="02010600030101010101" pitchFamily="2" charset="-122"/>
                <a:cs typeface="Times New Roman" panose="02020603050405020304" pitchFamily="18" charset="0"/>
              </a:rPr>
              <a:t> will be invoked. In WINDBG, IRP command will display information about an I/O request packet. </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21</a:t>
            </a:fld>
            <a:endParaRPr lang="zh-CN" altLang="en-US"/>
          </a:p>
        </p:txBody>
      </p:sp>
    </p:spTree>
    <p:extLst>
      <p:ext uri="{BB962C8B-B14F-4D97-AF65-F5344CB8AC3E}">
        <p14:creationId xmlns:p14="http://schemas.microsoft.com/office/powerpoint/2010/main" val="2805603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thread’s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as follows,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vmiccore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component is waiting for data from the guest.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22</a:t>
            </a:fld>
            <a:endParaRPr lang="zh-CN" altLang="en-US"/>
          </a:p>
        </p:txBody>
      </p:sp>
    </p:spTree>
    <p:extLst>
      <p:ext uri="{BB962C8B-B14F-4D97-AF65-F5344CB8AC3E}">
        <p14:creationId xmlns:p14="http://schemas.microsoft.com/office/powerpoint/2010/main" val="260091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This topic is divided into </a:t>
            </a:r>
            <a:r>
              <a:rPr lang="en-US" altLang="zh-CN" sz="1800">
                <a:effectLst/>
                <a:latin typeface="等线" panose="02010600030101010101" pitchFamily="2" charset="-122"/>
                <a:cs typeface="Times New Roman" panose="02020603050405020304" pitchFamily="18" charset="0"/>
              </a:rPr>
              <a:t>the following six </a:t>
            </a:r>
            <a:r>
              <a:rPr lang="en-US" altLang="zh-CN" sz="1800" dirty="0">
                <a:effectLst/>
                <a:latin typeface="等线" panose="02010600030101010101" pitchFamily="2" charset="-122"/>
                <a:cs typeface="Times New Roman" panose="02020603050405020304" pitchFamily="18" charset="0"/>
              </a:rPr>
              <a:t>parts.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a:t>
            </a:fld>
            <a:endParaRPr lang="zh-CN" altLang="en-US"/>
          </a:p>
        </p:txBody>
      </p:sp>
    </p:spTree>
    <p:extLst>
      <p:ext uri="{BB962C8B-B14F-4D97-AF65-F5344CB8AC3E}">
        <p14:creationId xmlns:p14="http://schemas.microsoft.com/office/powerpoint/2010/main" val="294938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will take ENG realize brush as an example. Explain why Hyper-V is difficult. ENG realize brush integer overflow uses these functions to realize kernel pool feng-shui. We can construct memory read and write by controlling the content of bitmap objects and palette objects. It is easy to allocate palette objects in windows kernel by using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createpalette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API.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24</a:t>
            </a:fld>
            <a:endParaRPr lang="zh-CN" altLang="en-US"/>
          </a:p>
        </p:txBody>
      </p:sp>
    </p:spTree>
    <p:extLst>
      <p:ext uri="{BB962C8B-B14F-4D97-AF65-F5344CB8AC3E}">
        <p14:creationId xmlns:p14="http://schemas.microsoft.com/office/powerpoint/2010/main" val="186022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is the differences between the traditional Windows EOP exploit and the Hyper-V exploit. About Attack interface, traditional EOP has lots of APIs, Ring zero be able to read data from USER-mode address directly. But Hyper-V has no APIs and all data transmitted via VMBUS, ring zero unable to read data from Guest memory space directly.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About Object allocate and free, traditional EOP exploit has lots of objects can be abused so far, allocate and free kernel object is easy control, construct memory read and write by controlling the content of kernel objects. Hyper-V exploit has no suitable object for abuse, but I’m still looking for. And unable to control object allocate and free directly, even can not control the timing of object allocate and free, because of VMBUS mechanism. There are very little content in the object that can be controlled from Guest.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About TOC/TOU vulnerability, there are two key factors in a TOCTTOU vulnerability. One is that the parameter passed from a user-mode program should be a pointer. The other is that the system call handler fetches the parameter from user memory more than once. But Hyper-V all data is transmitted via VMBUS, Ring0 unable to read data from Guest memory space directly.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等线" panose="02010600030101010101" pitchFamily="2" charset="-122"/>
                <a:cs typeface="Times New Roman" panose="02020603050405020304" pitchFamily="18" charset="0"/>
              </a:rPr>
              <a:t>This is why Hyper-V is difficult.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25</a:t>
            </a:fld>
            <a:endParaRPr lang="zh-CN" altLang="en-US"/>
          </a:p>
        </p:txBody>
      </p:sp>
    </p:spTree>
    <p:extLst>
      <p:ext uri="{BB962C8B-B14F-4D97-AF65-F5344CB8AC3E}">
        <p14:creationId xmlns:p14="http://schemas.microsoft.com/office/powerpoint/2010/main" val="983527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talking about vulnerabilities details.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26</a:t>
            </a:fld>
            <a:endParaRPr lang="zh-CN" altLang="en-US"/>
          </a:p>
        </p:txBody>
      </p:sp>
    </p:spTree>
    <p:extLst>
      <p:ext uri="{BB962C8B-B14F-4D97-AF65-F5344CB8AC3E}">
        <p14:creationId xmlns:p14="http://schemas.microsoft.com/office/powerpoint/2010/main" val="122018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first RCE vulnerability introduced is cve-2019-0620. This vulnerability exists in VHDMP and STORVSP sys file. This picture is the stack </a:t>
            </a:r>
            <a:r>
              <a:rPr lang="en-US" altLang="zh-CN" sz="1800" dirty="0" err="1">
                <a:effectLst/>
                <a:latin typeface="等线" panose="02010600030101010101" pitchFamily="2" charset="-122"/>
                <a:cs typeface="Times New Roman" panose="02020603050405020304" pitchFamily="18" charset="0"/>
              </a:rPr>
              <a:t>backtrace</a:t>
            </a:r>
            <a:r>
              <a:rPr lang="en-US" altLang="zh-CN" sz="1800" dirty="0">
                <a:effectLst/>
                <a:latin typeface="等线" panose="02010600030101010101" pitchFamily="2" charset="-122"/>
                <a:cs typeface="Times New Roman" panose="02020603050405020304" pitchFamily="18" charset="0"/>
              </a:rPr>
              <a:t> when this vulnerability is triggered.</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27</a:t>
            </a:fld>
            <a:endParaRPr lang="zh-CN" altLang="en-US"/>
          </a:p>
        </p:txBody>
      </p:sp>
    </p:spTree>
    <p:extLst>
      <p:ext uri="{BB962C8B-B14F-4D97-AF65-F5344CB8AC3E}">
        <p14:creationId xmlns:p14="http://schemas.microsoft.com/office/powerpoint/2010/main" val="1967546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root cause of this vulnerability is into VMB channel packet complete function twice with the same first parameter. As shown in the picture, the VMB channel packet complete function will be invoked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Vstor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Complete SCSI Request offset 0x2d7.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28</a:t>
            </a:fld>
            <a:endParaRPr lang="zh-CN" altLang="en-US"/>
          </a:p>
        </p:txBody>
      </p:sp>
    </p:spTree>
    <p:extLst>
      <p:ext uri="{BB962C8B-B14F-4D97-AF65-F5344CB8AC3E}">
        <p14:creationId xmlns:p14="http://schemas.microsoft.com/office/powerpoint/2010/main" val="76891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Let’s set a breakpoint here, trigger this issue and see what happened.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29</a:t>
            </a:fld>
            <a:endParaRPr lang="zh-CN" altLang="en-US"/>
          </a:p>
        </p:txBody>
      </p:sp>
    </p:spTree>
    <p:extLst>
      <p:ext uri="{BB962C8B-B14F-4D97-AF65-F5344CB8AC3E}">
        <p14:creationId xmlns:p14="http://schemas.microsoft.com/office/powerpoint/2010/main" val="108023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 </a:t>
            </a:r>
            <a:r>
              <a:rPr lang="en-US" altLang="zh-CN" sz="1800" dirty="0">
                <a:effectLst/>
                <a:ea typeface="等线" panose="02010600030101010101" pitchFamily="2" charset="-122"/>
                <a:cs typeface="Times New Roman" panose="02020603050405020304" pitchFamily="18" charset="0"/>
              </a:rPr>
              <a:t>In WINDBG, a thread triggers this breakpoint and calling VMB channel packet complete function with </a:t>
            </a:r>
            <a:r>
              <a:rPr lang="en-US" altLang="zh-CN" sz="1800" dirty="0" err="1">
                <a:effectLst/>
                <a:ea typeface="等线" panose="02010600030101010101" pitchFamily="2" charset="-122"/>
                <a:cs typeface="Times New Roman" panose="02020603050405020304" pitchFamily="18" charset="0"/>
              </a:rPr>
              <a:t>blablabla</a:t>
            </a:r>
            <a:r>
              <a:rPr lang="en-US" altLang="zh-CN" sz="1800" dirty="0">
                <a:effectLst/>
                <a:ea typeface="等线" panose="02010600030101010101" pitchFamily="2" charset="-122"/>
                <a:cs typeface="Times New Roman" panose="02020603050405020304" pitchFamily="18" charset="0"/>
              </a:rPr>
              <a:t> four zero C zero five zero </a:t>
            </a:r>
            <a:r>
              <a:rPr lang="en-US" altLang="zh-CN" sz="1800" dirty="0" err="1">
                <a:effectLst/>
                <a:ea typeface="等线" panose="02010600030101010101" pitchFamily="2" charset="-122"/>
                <a:cs typeface="Times New Roman" panose="02020603050405020304" pitchFamily="18" charset="0"/>
              </a:rPr>
              <a:t>zero</a:t>
            </a:r>
            <a:r>
              <a:rPr lang="en-US" altLang="zh-CN" sz="1800" dirty="0">
                <a:effectLst/>
                <a:ea typeface="等线" panose="02010600030101010101" pitchFamily="2" charset="-122"/>
                <a:cs typeface="Times New Roman" panose="02020603050405020304" pitchFamily="18" charset="0"/>
              </a:rPr>
              <a:t> </a:t>
            </a:r>
            <a:r>
              <a:rPr lang="en-US" altLang="zh-CN" sz="1800" dirty="0" err="1">
                <a:effectLst/>
                <a:ea typeface="等线" panose="02010600030101010101" pitchFamily="2" charset="-122"/>
                <a:cs typeface="Times New Roman" panose="02020603050405020304" pitchFamily="18" charset="0"/>
              </a:rPr>
              <a:t>zero</a:t>
            </a:r>
            <a:r>
              <a:rPr lang="en-US" altLang="zh-CN" sz="1800" dirty="0">
                <a:effectLst/>
                <a:ea typeface="等线" panose="02010600030101010101" pitchFamily="2" charset="-122"/>
                <a:cs typeface="Times New Roman" panose="02020603050405020304" pitchFamily="18" charset="0"/>
              </a:rPr>
              <a:t> as the first parameter. </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30</a:t>
            </a:fld>
            <a:endParaRPr lang="zh-CN" altLang="en-US"/>
          </a:p>
        </p:txBody>
      </p:sp>
    </p:spTree>
    <p:extLst>
      <p:ext uri="{BB962C8B-B14F-4D97-AF65-F5344CB8AC3E}">
        <p14:creationId xmlns:p14="http://schemas.microsoft.com/office/powerpoint/2010/main" val="740127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then, another thread triggers this breakpoint too, and calling VMB channel packet complete function with the same first parameter! BOOM! Bluescreen.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31</a:t>
            </a:fld>
            <a:endParaRPr lang="zh-CN" altLang="en-US"/>
          </a:p>
        </p:txBody>
      </p:sp>
    </p:spTree>
    <p:extLst>
      <p:ext uri="{BB962C8B-B14F-4D97-AF65-F5344CB8AC3E}">
        <p14:creationId xmlns:p14="http://schemas.microsoft.com/office/powerpoint/2010/main" val="956952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Let's analyze this vulnerability. The following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be trigger in normal procedure. So, leave it alone, Let's look at the next one.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32</a:t>
            </a:fld>
            <a:endParaRPr lang="zh-CN" altLang="en-US"/>
          </a:p>
        </p:txBody>
      </p:sp>
    </p:spTree>
    <p:extLst>
      <p:ext uri="{BB962C8B-B14F-4D97-AF65-F5344CB8AC3E}">
        <p14:creationId xmlns:p14="http://schemas.microsoft.com/office/powerpoint/2010/main" val="214598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following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be trigger only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Perform Extra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Scsi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Actions second parameter offset 0x08’s memory is not NULL.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33</a:t>
            </a:fld>
            <a:endParaRPr lang="zh-CN" altLang="en-US"/>
          </a:p>
        </p:txBody>
      </p:sp>
    </p:spTree>
    <p:extLst>
      <p:ext uri="{BB962C8B-B14F-4D97-AF65-F5344CB8AC3E}">
        <p14:creationId xmlns:p14="http://schemas.microsoft.com/office/powerpoint/2010/main" val="290844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I simplified the Hyper-V architecture, as the picture shows. Next, I will introduce the important Hyper-V fundamental components.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a:t>
            </a:fld>
            <a:endParaRPr lang="zh-CN" altLang="en-US"/>
          </a:p>
        </p:txBody>
      </p:sp>
    </p:spTree>
    <p:extLst>
      <p:ext uri="{BB962C8B-B14F-4D97-AF65-F5344CB8AC3E}">
        <p14:creationId xmlns:p14="http://schemas.microsoft.com/office/powerpoint/2010/main" val="239085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As you can see, if v4 offset eight’s memory is not zero, above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be triggered.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34</a:t>
            </a:fld>
            <a:endParaRPr lang="zh-CN" altLang="en-US"/>
          </a:p>
        </p:txBody>
      </p:sp>
    </p:spTree>
    <p:extLst>
      <p:ext uri="{BB962C8B-B14F-4D97-AF65-F5344CB8AC3E}">
        <p14:creationId xmlns:p14="http://schemas.microsoft.com/office/powerpoint/2010/main" val="273002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By referring to reverse engineering, I found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Perform Extra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Scsi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Actions second parameter offset 0x08’s memory is set by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Complete Offload Request.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35</a:t>
            </a:fld>
            <a:endParaRPr lang="zh-CN" altLang="en-US"/>
          </a:p>
        </p:txBody>
      </p:sp>
    </p:spTree>
    <p:extLst>
      <p:ext uri="{BB962C8B-B14F-4D97-AF65-F5344CB8AC3E}">
        <p14:creationId xmlns:p14="http://schemas.microsoft.com/office/powerpoint/2010/main" val="3498045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Complete Offload Request, the value of v6 offset 0x58 is passed to v33.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36</a:t>
            </a:fld>
            <a:endParaRPr lang="zh-CN" altLang="en-US"/>
          </a:p>
        </p:txBody>
      </p:sp>
    </p:spTree>
    <p:extLst>
      <p:ext uri="{BB962C8B-B14F-4D97-AF65-F5344CB8AC3E}">
        <p14:creationId xmlns:p14="http://schemas.microsoft.com/office/powerpoint/2010/main" val="1185698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then, put v33 add 0x40 in v20 offset 0x20’s memory. Actually, the value of v20 offset 0x20 is the value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Perform Extra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Scsi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Actions second parameter offset 0x08.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37</a:t>
            </a:fld>
            <a:endParaRPr lang="zh-CN" altLang="en-US"/>
          </a:p>
        </p:txBody>
      </p:sp>
    </p:spTree>
    <p:extLst>
      <p:ext uri="{BB962C8B-B14F-4D97-AF65-F5344CB8AC3E}">
        <p14:creationId xmlns:p14="http://schemas.microsoft.com/office/powerpoint/2010/main" val="2622828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Vhdmpi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Complete Offload Request function, where is the value of v6 offset 0x58 be set?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38</a:t>
            </a:fld>
            <a:endParaRPr lang="zh-CN" altLang="en-US"/>
          </a:p>
        </p:txBody>
      </p:sp>
    </p:spTree>
    <p:extLst>
      <p:ext uri="{BB962C8B-B14F-4D97-AF65-F5344CB8AC3E}">
        <p14:creationId xmlns:p14="http://schemas.microsoft.com/office/powerpoint/2010/main" val="2587128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By referring to reverse engineering, I found VHDMPI SCSI Command Copy Operation Abort function set the value of v6 offset 0x58. At the red mark in the picture. In this function, VHDMPI Offload Table Scan Bin searches a specified VHD OFFLOAD OP object through its second parameter. The second parameter can be controlled by Guest.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39</a:t>
            </a:fld>
            <a:endParaRPr lang="zh-CN" altLang="en-US"/>
          </a:p>
        </p:txBody>
      </p:sp>
    </p:spTree>
    <p:extLst>
      <p:ext uri="{BB962C8B-B14F-4D97-AF65-F5344CB8AC3E}">
        <p14:creationId xmlns:p14="http://schemas.microsoft.com/office/powerpoint/2010/main" val="1776494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found VHDMPI Offload Table Insert Locked function will insert a VHD OFFLOAD OP object into Offload Table. We can invoke this function by calling VHDMPI SCSI Command Write Using Token function.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40</a:t>
            </a:fld>
            <a:endParaRPr lang="zh-CN" altLang="en-US"/>
          </a:p>
        </p:txBody>
      </p:sp>
    </p:spTree>
    <p:extLst>
      <p:ext uri="{BB962C8B-B14F-4D97-AF65-F5344CB8AC3E}">
        <p14:creationId xmlns:p14="http://schemas.microsoft.com/office/powerpoint/2010/main" val="202248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VHDMPI SCSI Command Write Using Token function can be triggered from Guest, and some data in this function can be controlled from Guest.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41</a:t>
            </a:fld>
            <a:endParaRPr lang="zh-CN" altLang="en-US"/>
          </a:p>
        </p:txBody>
      </p:sp>
    </p:spTree>
    <p:extLst>
      <p:ext uri="{BB962C8B-B14F-4D97-AF65-F5344CB8AC3E}">
        <p14:creationId xmlns:p14="http://schemas.microsoft.com/office/powerpoint/2010/main" val="281941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Let’s what VHDMPI Offload Table Insert Locked looks like.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42</a:t>
            </a:fld>
            <a:endParaRPr lang="zh-CN" altLang="en-US"/>
          </a:p>
        </p:txBody>
      </p:sp>
    </p:spTree>
    <p:extLst>
      <p:ext uri="{BB962C8B-B14F-4D97-AF65-F5344CB8AC3E}">
        <p14:creationId xmlns:p14="http://schemas.microsoft.com/office/powerpoint/2010/main" val="3267832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picture, this function also invokes VHDMPI Offload Table Scan Bin function.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43</a:t>
            </a:fld>
            <a:endParaRPr lang="zh-CN" altLang="en-US"/>
          </a:p>
        </p:txBody>
      </p:sp>
    </p:spTree>
    <p:extLst>
      <p:ext uri="{BB962C8B-B14F-4D97-AF65-F5344CB8AC3E}">
        <p14:creationId xmlns:p14="http://schemas.microsoft.com/office/powerpoint/2010/main" val="300488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first important component is the hypervisor component. Hypervisor component implements the following functions, they are Memory Management, MSRs Virtualization, APIC Virtualization, VM-Exit Handlers, Nested Virtualization.</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a:t>
            </a:fld>
            <a:endParaRPr lang="zh-CN" altLang="en-US"/>
          </a:p>
        </p:txBody>
      </p:sp>
    </p:spTree>
    <p:extLst>
      <p:ext uri="{BB962C8B-B14F-4D97-AF65-F5344CB8AC3E}">
        <p14:creationId xmlns:p14="http://schemas.microsoft.com/office/powerpoint/2010/main" val="1803088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second parameter of VHDMPI Offload Table Scan Bin also can be controlled from Guest. In the following code, a specified VHD OFFLOAD OP object will be inserted into the Offload Table.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44</a:t>
            </a:fld>
            <a:endParaRPr lang="zh-CN" altLang="en-US"/>
          </a:p>
        </p:txBody>
      </p:sp>
    </p:spTree>
    <p:extLst>
      <p:ext uri="{BB962C8B-B14F-4D97-AF65-F5344CB8AC3E}">
        <p14:creationId xmlns:p14="http://schemas.microsoft.com/office/powerpoint/2010/main" val="1055699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we can use Command Write Using Token and Command Copy Operation Abort to trigger the following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45</a:t>
            </a:fld>
            <a:endParaRPr lang="zh-CN" altLang="en-US"/>
          </a:p>
        </p:txBody>
      </p:sp>
    </p:spTree>
    <p:extLst>
      <p:ext uri="{BB962C8B-B14F-4D97-AF65-F5344CB8AC3E}">
        <p14:creationId xmlns:p14="http://schemas.microsoft.com/office/powerpoint/2010/main" val="1493068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But, Let’s look at VHDMPI SCSI Command Copy Operations function first. In this function, the value of v5 can be controlled from Guest, in PoC I call it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outcode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46</a:t>
            </a:fld>
            <a:endParaRPr lang="zh-CN" altLang="en-US"/>
          </a:p>
        </p:txBody>
      </p:sp>
    </p:spTree>
    <p:extLst>
      <p:ext uri="{BB962C8B-B14F-4D97-AF65-F5344CB8AC3E}">
        <p14:creationId xmlns:p14="http://schemas.microsoft.com/office/powerpoint/2010/main" val="1437687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If the value of v5 is 0x11, will invoke Command Write Using Token function. If the value of v5 is 0x1C, will invoke Command Copy Operation Abort function.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47</a:t>
            </a:fld>
            <a:endParaRPr lang="zh-CN" altLang="en-US"/>
          </a:p>
        </p:txBody>
      </p:sp>
    </p:spTree>
    <p:extLst>
      <p:ext uri="{BB962C8B-B14F-4D97-AF65-F5344CB8AC3E}">
        <p14:creationId xmlns:p14="http://schemas.microsoft.com/office/powerpoint/2010/main" val="3956453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This </a:t>
            </a:r>
            <a:r>
              <a:rPr lang="en-US" altLang="zh-CN" sz="1800">
                <a:effectLst/>
                <a:latin typeface="等线" panose="02010600030101010101" pitchFamily="2" charset="-122"/>
                <a:cs typeface="Times New Roman" panose="02020603050405020304" pitchFamily="18" charset="0"/>
              </a:rPr>
              <a:t>is PoC</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48</a:t>
            </a:fld>
            <a:endParaRPr lang="zh-CN" altLang="en-US"/>
          </a:p>
        </p:txBody>
      </p:sp>
    </p:spTree>
    <p:extLst>
      <p:ext uri="{BB962C8B-B14F-4D97-AF65-F5344CB8AC3E}">
        <p14:creationId xmlns:p14="http://schemas.microsoft.com/office/powerpoint/2010/main" val="930522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CDB reserved0 one to four is used for Command Copy Operation Abort. five to eight is used for Command Write Using Token.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49</a:t>
            </a:fld>
            <a:endParaRPr lang="zh-CN" altLang="en-US"/>
          </a:p>
        </p:txBody>
      </p:sp>
    </p:spTree>
    <p:extLst>
      <p:ext uri="{BB962C8B-B14F-4D97-AF65-F5344CB8AC3E}">
        <p14:creationId xmlns:p14="http://schemas.microsoft.com/office/powerpoint/2010/main" val="1058093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trigger this vulnerability and debugging.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50</a:t>
            </a:fld>
            <a:endParaRPr lang="zh-CN" altLang="en-US"/>
          </a:p>
        </p:txBody>
      </p:sp>
    </p:spTree>
    <p:extLst>
      <p:ext uri="{BB962C8B-B14F-4D97-AF65-F5344CB8AC3E}">
        <p14:creationId xmlns:p14="http://schemas.microsoft.com/office/powerpoint/2010/main" val="2161734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First, Offload Table Insert Locked second parameter is 0x45464800 and the return value is zero, then insert a VHD OFFLOAD OP object into Offload Table. And then Command Copy Operation Abort searches a specified object in Offload Table and return an object pointer. Next, put a pointer into this object offset 0x58’s memory. Continue program and a complete offload request breakpoint will trigger. You can see the RCX register value is the above pointer.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51</a:t>
            </a:fld>
            <a:endParaRPr lang="zh-CN" altLang="en-US"/>
          </a:p>
        </p:txBody>
      </p:sp>
    </p:spTree>
    <p:extLst>
      <p:ext uri="{BB962C8B-B14F-4D97-AF65-F5344CB8AC3E}">
        <p14:creationId xmlns:p14="http://schemas.microsoft.com/office/powerpoint/2010/main" val="3030890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Continue, in the picture, VMB channel packet complete function’s first parameter is the above pointer.</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52</a:t>
            </a:fld>
            <a:endParaRPr lang="zh-CN" altLang="en-US"/>
          </a:p>
        </p:txBody>
      </p:sp>
    </p:spTree>
    <p:extLst>
      <p:ext uri="{BB962C8B-B14F-4D97-AF65-F5344CB8AC3E}">
        <p14:creationId xmlns:p14="http://schemas.microsoft.com/office/powerpoint/2010/main" val="3807836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And then, another thread calling VMB channel packet complete function with the same first parameter.</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53</a:t>
            </a:fld>
            <a:endParaRPr lang="zh-CN" altLang="en-US"/>
          </a:p>
        </p:txBody>
      </p:sp>
    </p:spTree>
    <p:extLst>
      <p:ext uri="{BB962C8B-B14F-4D97-AF65-F5344CB8AC3E}">
        <p14:creationId xmlns:p14="http://schemas.microsoft.com/office/powerpoint/2010/main" val="383521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next important component is VMBUS component. VMBUS exists in Ring0 level of Host Machine and Guest Machine, it is used for data transmission between the Guest and the Host. VMBUS uses VMCALL instruction and interrupt injection technology to implement notification between Guest and Host.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a:t>
            </a:fld>
            <a:endParaRPr lang="zh-CN" altLang="en-US"/>
          </a:p>
        </p:txBody>
      </p:sp>
    </p:spTree>
    <p:extLst>
      <p:ext uri="{BB962C8B-B14F-4D97-AF65-F5344CB8AC3E}">
        <p14:creationId xmlns:p14="http://schemas.microsoft.com/office/powerpoint/2010/main" val="50495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About exploit thinking, the PoC has a chance to cause UAF. So, I should find a suitable object for kernel pool spray. But no object of suitable size was found.</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54</a:t>
            </a:fld>
            <a:endParaRPr lang="zh-CN" altLang="en-US"/>
          </a:p>
        </p:txBody>
      </p:sp>
    </p:spTree>
    <p:extLst>
      <p:ext uri="{BB962C8B-B14F-4D97-AF65-F5344CB8AC3E}">
        <p14:creationId xmlns:p14="http://schemas.microsoft.com/office/powerpoint/2010/main" val="2193970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I will introduce CVE-2019-0720, as shown in the picture, it is the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when this vulnerability is triggered. As you can see, system crashes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vmbusr!ChDeleteGpadlViewIfUnreferenced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let's see what it looks like in the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55</a:t>
            </a:fld>
            <a:endParaRPr lang="zh-CN" altLang="en-US"/>
          </a:p>
        </p:txBody>
      </p:sp>
    </p:spTree>
    <p:extLst>
      <p:ext uri="{BB962C8B-B14F-4D97-AF65-F5344CB8AC3E}">
        <p14:creationId xmlns:p14="http://schemas.microsoft.com/office/powerpoint/2010/main" val="3009906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In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Unmap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function</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RtlLookupElementGenericTableAvl</a:t>
            </a:r>
            <a:r>
              <a:rPr lang="en-US" altLang="zh-CN" sz="1800" dirty="0">
                <a:effectLst/>
                <a:latin typeface="等线" panose="02010600030101010101" pitchFamily="2" charset="-122"/>
                <a:cs typeface="Times New Roman" panose="02020603050405020304" pitchFamily="18" charset="0"/>
              </a:rPr>
              <a:t> searches a generic table for an element that matches the specified data, the specified data’s address is v8’s address, the specified data’s content is a1 and a2, v4 is the matching element pointer. Then pass v4 as the second parameter of function </a:t>
            </a:r>
            <a:r>
              <a:rPr lang="en-US" altLang="zh-CN" sz="1800" dirty="0" err="1">
                <a:effectLst/>
                <a:latin typeface="等线" panose="02010600030101010101" pitchFamily="2" charset="-122"/>
                <a:cs typeface="Times New Roman" panose="02020603050405020304" pitchFamily="18" charset="0"/>
              </a:rPr>
              <a:t>vmbusr!ChDeleteGpadlViewIfUnreferenced</a:t>
            </a:r>
            <a:r>
              <a:rPr lang="en-US" altLang="zh-CN" sz="1800" dirty="0">
                <a:effectLst/>
                <a:latin typeface="等线" panose="02010600030101010101" pitchFamily="2" charset="-122"/>
                <a:cs typeface="Times New Roman" panose="02020603050405020304" pitchFamily="18" charset="0"/>
              </a:rPr>
              <a:t>. In function </a:t>
            </a:r>
            <a:r>
              <a:rPr lang="en-US" altLang="zh-CN" sz="1800" dirty="0" err="1">
                <a:effectLst/>
                <a:latin typeface="等线" panose="02010600030101010101" pitchFamily="2" charset="-122"/>
                <a:cs typeface="Times New Roman" panose="02020603050405020304" pitchFamily="18" charset="0"/>
              </a:rPr>
              <a:t>vmbusr!ChDeleteGpadlViewIfUnreferenced</a:t>
            </a:r>
            <a:r>
              <a:rPr lang="en-US" altLang="zh-CN" sz="1800" dirty="0">
                <a:effectLst/>
                <a:latin typeface="等线" panose="02010600030101010101" pitchFamily="2" charset="-122"/>
                <a:cs typeface="Times New Roman" panose="02020603050405020304" pitchFamily="18" charset="0"/>
              </a:rPr>
              <a:t>, delete v4 from a generic table and free.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56</a:t>
            </a:fld>
            <a:endParaRPr lang="zh-CN" altLang="en-US"/>
          </a:p>
        </p:txBody>
      </p:sp>
    </p:spTree>
    <p:extLst>
      <p:ext uri="{BB962C8B-B14F-4D97-AF65-F5344CB8AC3E}">
        <p14:creationId xmlns:p14="http://schemas.microsoft.com/office/powerpoint/2010/main" val="3128031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By reverse engineering, I found </a:t>
            </a:r>
            <a:r>
              <a:rPr lang="en-US" altLang="zh-CN" sz="1800" dirty="0" err="1">
                <a:effectLst/>
                <a:latin typeface="等线" panose="02010600030101010101" pitchFamily="2" charset="-122"/>
                <a:cs typeface="Times New Roman" panose="02020603050405020304" pitchFamily="18" charset="0"/>
              </a:rPr>
              <a:t>RtlDeleteElementGenericTableAvl</a:t>
            </a:r>
            <a:r>
              <a:rPr lang="en-US" altLang="zh-CN" sz="1800" dirty="0">
                <a:effectLst/>
                <a:latin typeface="等线" panose="02010600030101010101" pitchFamily="2" charset="-122"/>
                <a:cs typeface="Times New Roman" panose="02020603050405020304" pitchFamily="18" charset="0"/>
              </a:rPr>
              <a:t> not only deletes a specified element from a generic table, but also free the specified element. And I found </a:t>
            </a:r>
            <a:r>
              <a:rPr lang="en-US" altLang="zh-CN" sz="1800" dirty="0" err="1">
                <a:effectLst/>
                <a:latin typeface="等线" panose="02010600030101010101" pitchFamily="2" charset="-122"/>
                <a:cs typeface="Times New Roman" panose="02020603050405020304" pitchFamily="18" charset="0"/>
              </a:rPr>
              <a:t>vmbusr!ChUnmapGpadlView’s</a:t>
            </a:r>
            <a:r>
              <a:rPr lang="en-US" altLang="zh-CN" sz="1800" dirty="0">
                <a:effectLst/>
                <a:latin typeface="等线" panose="02010600030101010101" pitchFamily="2" charset="-122"/>
                <a:cs typeface="Times New Roman" panose="02020603050405020304" pitchFamily="18" charset="0"/>
              </a:rPr>
              <a:t> second parameter is </a:t>
            </a:r>
            <a:r>
              <a:rPr lang="en-US" altLang="zh-CN" sz="1800" dirty="0" err="1">
                <a:effectLst/>
                <a:latin typeface="等线" panose="02010600030101010101" pitchFamily="2" charset="-122"/>
                <a:cs typeface="Times New Roman" panose="02020603050405020304" pitchFamily="18" charset="0"/>
              </a:rPr>
              <a:t>gpadl_handle</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gpadl_handle</a:t>
            </a:r>
            <a:r>
              <a:rPr lang="en-US" altLang="zh-CN" sz="1800" dirty="0">
                <a:effectLst/>
                <a:latin typeface="等线" panose="02010600030101010101" pitchFamily="2" charset="-122"/>
                <a:cs typeface="Times New Roman" panose="02020603050405020304" pitchFamily="18" charset="0"/>
              </a:rPr>
              <a:t> can be controlled by Guest Machine.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57</a:t>
            </a:fld>
            <a:endParaRPr lang="zh-CN" altLang="en-US"/>
          </a:p>
        </p:txBody>
      </p:sp>
    </p:spTree>
    <p:extLst>
      <p:ext uri="{BB962C8B-B14F-4D97-AF65-F5344CB8AC3E}">
        <p14:creationId xmlns:p14="http://schemas.microsoft.com/office/powerpoint/2010/main" val="2444764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I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found by calling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vmbus_teardown_gpadl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 guest machine, we can reach to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 Host. And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gpadl_handle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be controlled by Guest Machine.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58</a:t>
            </a:fld>
            <a:endParaRPr lang="zh-CN" altLang="en-US"/>
          </a:p>
        </p:txBody>
      </p:sp>
    </p:spTree>
    <p:extLst>
      <p:ext uri="{BB962C8B-B14F-4D97-AF65-F5344CB8AC3E}">
        <p14:creationId xmlns:p14="http://schemas.microsoft.com/office/powerpoint/2010/main" val="3073517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There are some important information about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This function will running at a multithreaded environment; Actually Multi-core processor environment. This function second parameter controlled by Guest data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gpadl_handle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the first parameter can be controlled by what channel we use indirectly.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59</a:t>
            </a:fld>
            <a:endParaRPr lang="zh-CN" altLang="en-US"/>
          </a:p>
        </p:txBody>
      </p:sp>
    </p:spTree>
    <p:extLst>
      <p:ext uri="{BB962C8B-B14F-4D97-AF65-F5344CB8AC3E}">
        <p14:creationId xmlns:p14="http://schemas.microsoft.com/office/powerpoint/2010/main" val="4073629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As shown in the picture, I divided the function </a:t>
            </a:r>
            <a:r>
              <a:rPr lang="en-US" altLang="zh-CN" sz="1800" dirty="0" err="1">
                <a:effectLst/>
                <a:latin typeface="等线" panose="02010600030101010101" pitchFamily="2" charset="-122"/>
                <a:cs typeface="Times New Roman" panose="02020603050405020304" pitchFamily="18" charset="0"/>
              </a:rPr>
              <a:t>vmbusr!ChUnmapGpadlView</a:t>
            </a:r>
            <a:r>
              <a:rPr lang="en-US" altLang="zh-CN" sz="1800" dirty="0">
                <a:effectLst/>
                <a:latin typeface="等线" panose="02010600030101010101" pitchFamily="2" charset="-122"/>
                <a:cs typeface="Times New Roman" panose="02020603050405020304" pitchFamily="18" charset="0"/>
              </a:rPr>
              <a:t> into three parts with different colors. State one already acquired the spin lock and invoke </a:t>
            </a:r>
            <a:r>
              <a:rPr lang="en-US" altLang="zh-CN" sz="1800" dirty="0" err="1">
                <a:effectLst/>
                <a:latin typeface="等线" panose="02010600030101010101" pitchFamily="2" charset="-122"/>
                <a:cs typeface="Times New Roman" panose="02020603050405020304" pitchFamily="18" charset="0"/>
              </a:rPr>
              <a:t>RtlLookupElementGenericTableAvl</a:t>
            </a:r>
            <a:r>
              <a:rPr lang="en-US" altLang="zh-CN" sz="1800" dirty="0">
                <a:effectLst/>
                <a:latin typeface="等线" panose="02010600030101010101" pitchFamily="2" charset="-122"/>
                <a:cs typeface="Times New Roman" panose="02020603050405020304" pitchFamily="18" charset="0"/>
              </a:rPr>
              <a:t>, and then exit the critical region. State two do something and try to acquire spin lock. State three will invoke </a:t>
            </a:r>
            <a:r>
              <a:rPr lang="en-US" altLang="zh-CN" sz="1800" dirty="0" err="1">
                <a:effectLst/>
                <a:latin typeface="等线" panose="02010600030101010101" pitchFamily="2" charset="-122"/>
                <a:cs typeface="Times New Roman" panose="02020603050405020304" pitchFamily="18" charset="0"/>
              </a:rPr>
              <a:t>ChDeleteGpadlViewIfUnreferenced</a:t>
            </a:r>
            <a:r>
              <a:rPr lang="en-US" altLang="zh-CN" sz="1800" dirty="0">
                <a:effectLst/>
                <a:latin typeface="等线" panose="02010600030101010101" pitchFamily="2" charset="-122"/>
                <a:cs typeface="Times New Roman" panose="02020603050405020304" pitchFamily="18" charset="0"/>
              </a:rPr>
              <a:t> and exit the critical region. </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60</a:t>
            </a:fld>
            <a:endParaRPr lang="zh-CN" altLang="en-US"/>
          </a:p>
        </p:txBody>
      </p:sp>
    </p:spTree>
    <p:extLst>
      <p:ext uri="{BB962C8B-B14F-4D97-AF65-F5344CB8AC3E}">
        <p14:creationId xmlns:p14="http://schemas.microsoft.com/office/powerpoint/2010/main" val="7424951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we assume the following situation: There are two threads: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They are running on different CPUs.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running to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the same time. Both of two threads call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have SAME parameter.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 little more faster than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According to the above assume, the following is the two threads' steps.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61</a:t>
            </a:fld>
            <a:endParaRPr lang="zh-CN" altLang="en-US"/>
          </a:p>
        </p:txBody>
      </p:sp>
    </p:spTree>
    <p:extLst>
      <p:ext uri="{BB962C8B-B14F-4D97-AF65-F5344CB8AC3E}">
        <p14:creationId xmlns:p14="http://schemas.microsoft.com/office/powerpoint/2010/main" val="2807632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Step one, </a:t>
            </a:r>
            <a:r>
              <a:rPr lang="en-US" altLang="zh-CN" sz="1800" dirty="0" err="1">
                <a:effectLst/>
                <a:latin typeface="等线" panose="02010600030101010101" pitchFamily="2" charset="-122"/>
                <a:cs typeface="Times New Roman" panose="02020603050405020304" pitchFamily="18" charset="0"/>
              </a:rPr>
              <a:t>ThreadA</a:t>
            </a:r>
            <a:r>
              <a:rPr lang="en-US" altLang="zh-CN" sz="1800" dirty="0">
                <a:effectLst/>
                <a:latin typeface="等线" panose="02010600030101010101" pitchFamily="2" charset="-122"/>
                <a:cs typeface="Times New Roman" panose="02020603050405020304" pitchFamily="18" charset="0"/>
              </a:rPr>
              <a:t> will first acquire the spin lock. </a:t>
            </a:r>
            <a:r>
              <a:rPr lang="en-US" altLang="zh-CN" sz="1800" dirty="0" err="1">
                <a:effectLst/>
                <a:latin typeface="等线" panose="02010600030101010101" pitchFamily="2" charset="-122"/>
                <a:cs typeface="Times New Roman" panose="02020603050405020304" pitchFamily="18" charset="0"/>
              </a:rPr>
              <a:t>ThreadA</a:t>
            </a:r>
            <a:r>
              <a:rPr lang="en-US" altLang="zh-CN" sz="1800" dirty="0">
                <a:effectLst/>
                <a:latin typeface="等线" panose="02010600030101010101" pitchFamily="2" charset="-122"/>
                <a:cs typeface="Times New Roman" panose="02020603050405020304" pitchFamily="18" charset="0"/>
              </a:rPr>
              <a:t> is in state one, and holds the lock. At the same time, </a:t>
            </a:r>
            <a:r>
              <a:rPr lang="en-US" altLang="zh-CN" sz="1800" dirty="0" err="1">
                <a:effectLst/>
                <a:latin typeface="等线" panose="02010600030101010101" pitchFamily="2" charset="-122"/>
                <a:cs typeface="Times New Roman" panose="02020603050405020304" pitchFamily="18" charset="0"/>
              </a:rPr>
              <a:t>ThreadB</a:t>
            </a:r>
            <a:r>
              <a:rPr lang="en-US" altLang="zh-CN" sz="1800" dirty="0">
                <a:effectLst/>
                <a:latin typeface="等线" panose="02010600030101010101" pitchFamily="2" charset="-122"/>
                <a:cs typeface="Times New Roman" panose="02020603050405020304" pitchFamily="18" charset="0"/>
              </a:rPr>
              <a:t> will waiting for the spin lock.</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62</a:t>
            </a:fld>
            <a:endParaRPr lang="zh-CN" altLang="en-US"/>
          </a:p>
        </p:txBody>
      </p:sp>
    </p:spTree>
    <p:extLst>
      <p:ext uri="{BB962C8B-B14F-4D97-AF65-F5344CB8AC3E}">
        <p14:creationId xmlns:p14="http://schemas.microsoft.com/office/powerpoint/2010/main" val="794938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Step two,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call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RtlLookupElementGenericTableAvl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return a pointer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release the spin lock.</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63</a:t>
            </a:fld>
            <a:endParaRPr lang="zh-CN" altLang="en-US"/>
          </a:p>
        </p:txBody>
      </p:sp>
    </p:spTree>
    <p:extLst>
      <p:ext uri="{BB962C8B-B14F-4D97-AF65-F5344CB8AC3E}">
        <p14:creationId xmlns:p14="http://schemas.microsoft.com/office/powerpoint/2010/main" val="193220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There are some Host drivers that implement Hyper-V device virtualization in Guest Machine. For example, Network Virtualization component implements the function of Virtual Network Adapter </a:t>
            </a:r>
            <a:r>
              <a:rPr lang="en-US" altLang="zh-CN" sz="1800">
                <a:effectLst/>
                <a:latin typeface="等线" panose="02010600030101010101" pitchFamily="2" charset="-122"/>
                <a:cs typeface="Times New Roman" panose="02020603050405020304" pitchFamily="18" charset="0"/>
              </a:rPr>
              <a:t>in Guest. </a:t>
            </a:r>
            <a:r>
              <a:rPr lang="en-US" altLang="zh-CN" sz="1800" dirty="0">
                <a:effectLst/>
                <a:latin typeface="等线" panose="02010600030101010101" pitchFamily="2" charset="-122"/>
                <a:cs typeface="Times New Roman" panose="02020603050405020304" pitchFamily="18" charset="0"/>
              </a:rPr>
              <a:t>These Host drivers all use VMBUS to communicate with the Guest.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a:t>
            </a:fld>
            <a:endParaRPr lang="zh-CN" altLang="en-US"/>
          </a:p>
        </p:txBody>
      </p:sp>
    </p:spTree>
    <p:extLst>
      <p:ext uri="{BB962C8B-B14F-4D97-AF65-F5344CB8AC3E}">
        <p14:creationId xmlns:p14="http://schemas.microsoft.com/office/powerpoint/2010/main" val="1957106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Step three,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acquire the same spin lock.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acquire spinlock and waiting for the spin lock. Now,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in state two,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in state one and holds the lock.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64</a:t>
            </a:fld>
            <a:endParaRPr lang="zh-CN" altLang="en-US"/>
          </a:p>
        </p:txBody>
      </p:sp>
    </p:spTree>
    <p:extLst>
      <p:ext uri="{BB962C8B-B14F-4D97-AF65-F5344CB8AC3E}">
        <p14:creationId xmlns:p14="http://schemas.microsoft.com/office/powerpoint/2010/main" val="4158171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Step four,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call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RtlLookupElementGenericTableAvl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return a pointer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Then release the spin lock. Because two threads call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have SAME parameter,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equal to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65</a:t>
            </a:fld>
            <a:endParaRPr lang="zh-CN" altLang="en-US"/>
          </a:p>
        </p:txBody>
      </p:sp>
    </p:spTree>
    <p:extLst>
      <p:ext uri="{BB962C8B-B14F-4D97-AF65-F5344CB8AC3E}">
        <p14:creationId xmlns:p14="http://schemas.microsoft.com/office/powerpoint/2010/main" val="2064987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Step five,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acquire the spin lock. Then invoke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vmbusr!ChDeleteGpadlViewIfUnreferenced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 free memory which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points to, and delete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from a generic table. Now,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in state two,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in state three.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66</a:t>
            </a:fld>
            <a:endParaRPr lang="zh-CN" altLang="en-US"/>
          </a:p>
        </p:txBody>
      </p:sp>
    </p:spTree>
    <p:extLst>
      <p:ext uri="{BB962C8B-B14F-4D97-AF65-F5344CB8AC3E}">
        <p14:creationId xmlns:p14="http://schemas.microsoft.com/office/powerpoint/2010/main" val="2807887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Step six, </a:t>
            </a:r>
            <a:r>
              <a:rPr lang="en-US" altLang="zh-CN" sz="1800" dirty="0" err="1">
                <a:effectLst/>
                <a:latin typeface="等线" panose="02010600030101010101" pitchFamily="2" charset="-122"/>
                <a:cs typeface="Times New Roman" panose="02020603050405020304" pitchFamily="18" charset="0"/>
              </a:rPr>
              <a:t>ThreadB</a:t>
            </a:r>
            <a:r>
              <a:rPr lang="en-US" altLang="zh-CN" sz="1800" dirty="0">
                <a:effectLst/>
                <a:latin typeface="等线" panose="02010600030101010101" pitchFamily="2" charset="-122"/>
                <a:cs typeface="Times New Roman" panose="02020603050405020304" pitchFamily="18" charset="0"/>
              </a:rPr>
              <a:t> will acquire the spin lock. And then invoke function </a:t>
            </a:r>
            <a:r>
              <a:rPr lang="en-US" altLang="zh-CN" sz="1800" dirty="0" err="1">
                <a:effectLst/>
                <a:latin typeface="等线" panose="02010600030101010101" pitchFamily="2" charset="-122"/>
                <a:cs typeface="Times New Roman" panose="02020603050405020304" pitchFamily="18" charset="0"/>
              </a:rPr>
              <a:t>vmbusr!ChDeleteGpadlViewIfUnreferenced</a:t>
            </a:r>
            <a:r>
              <a:rPr lang="en-US" altLang="zh-CN" sz="1800" dirty="0">
                <a:effectLst/>
                <a:latin typeface="等线" panose="02010600030101010101" pitchFamily="2" charset="-122"/>
                <a:cs typeface="Times New Roman" panose="02020603050405020304" pitchFamily="18" charset="0"/>
              </a:rPr>
              <a:t> free memory which </a:t>
            </a:r>
            <a:r>
              <a:rPr lang="en-US" altLang="zh-CN" sz="1800" dirty="0" err="1">
                <a:effectLst/>
                <a:latin typeface="等线" panose="02010600030101010101" pitchFamily="2" charset="-122"/>
                <a:cs typeface="Times New Roman" panose="02020603050405020304" pitchFamily="18" charset="0"/>
              </a:rPr>
              <a:t>PointerB</a:t>
            </a:r>
            <a:r>
              <a:rPr lang="en-US" altLang="zh-CN" sz="1800" dirty="0">
                <a:effectLst/>
                <a:latin typeface="等线" panose="02010600030101010101" pitchFamily="2" charset="-122"/>
                <a:cs typeface="Times New Roman" panose="02020603050405020304" pitchFamily="18" charset="0"/>
              </a:rPr>
              <a:t> points to.</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67</a:t>
            </a:fld>
            <a:endParaRPr lang="zh-CN" altLang="en-US"/>
          </a:p>
        </p:txBody>
      </p:sp>
    </p:spTree>
    <p:extLst>
      <p:ext uri="{BB962C8B-B14F-4D97-AF65-F5344CB8AC3E}">
        <p14:creationId xmlns:p14="http://schemas.microsoft.com/office/powerpoint/2010/main" val="2043866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Because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equal to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PointerB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vmbusr!ChDeleteGpadlViewIfUnreferenced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use an already freed memory's pointer as the second parameter. Then, cause UAF!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68</a:t>
            </a:fld>
            <a:endParaRPr lang="zh-CN" altLang="en-US"/>
          </a:p>
        </p:txBody>
      </p:sp>
    </p:spTree>
    <p:extLst>
      <p:ext uri="{BB962C8B-B14F-4D97-AF65-F5344CB8AC3E}">
        <p14:creationId xmlns:p14="http://schemas.microsoft.com/office/powerpoint/2010/main" val="569918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So, if we want to trigger this issue, we must have two necessary conditions: One. There are two non-interfering threads run to function </a:t>
            </a:r>
            <a:r>
              <a:rPr lang="en-US" altLang="zh-CN" sz="1800" dirty="0" err="1">
                <a:effectLst/>
                <a:latin typeface="等线" panose="02010600030101010101" pitchFamily="2" charset="-122"/>
                <a:cs typeface="Times New Roman" panose="02020603050405020304" pitchFamily="18" charset="0"/>
              </a:rPr>
              <a:t>vmbusr!ChUnmapGpadlView</a:t>
            </a:r>
            <a:r>
              <a:rPr lang="en-US" altLang="zh-CN" sz="1800" dirty="0">
                <a:effectLst/>
                <a:latin typeface="等线" panose="02010600030101010101" pitchFamily="2" charset="-122"/>
                <a:cs typeface="Times New Roman" panose="02020603050405020304" pitchFamily="18" charset="0"/>
              </a:rPr>
              <a:t>; Two. Two threads call this function have same second parameter, in a word, have same </a:t>
            </a:r>
            <a:r>
              <a:rPr lang="en-US" altLang="zh-CN" sz="1800" dirty="0" err="1">
                <a:effectLst/>
                <a:latin typeface="等线" panose="02010600030101010101" pitchFamily="2" charset="-122"/>
                <a:cs typeface="Times New Roman" panose="02020603050405020304" pitchFamily="18" charset="0"/>
              </a:rPr>
              <a:t>gpadl_handle</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69</a:t>
            </a:fld>
            <a:endParaRPr lang="zh-CN" altLang="en-US"/>
          </a:p>
        </p:txBody>
      </p:sp>
    </p:spTree>
    <p:extLst>
      <p:ext uri="{BB962C8B-B14F-4D97-AF65-F5344CB8AC3E}">
        <p14:creationId xmlns:p14="http://schemas.microsoft.com/office/powerpoint/2010/main" val="64585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Fortunately, I found two threads call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have same second parameter, and in a guest machine environment I can control these two threads be able to become two non-interfering threads. The picture is these two threads'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70</a:t>
            </a:fld>
            <a:endParaRPr lang="zh-CN" altLang="en-US"/>
          </a:p>
        </p:txBody>
      </p:sp>
    </p:spTree>
    <p:extLst>
      <p:ext uri="{BB962C8B-B14F-4D97-AF65-F5344CB8AC3E}">
        <p14:creationId xmlns:p14="http://schemas.microsoft.com/office/powerpoint/2010/main" val="2681315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Thread1 can be triggered by send NVSP_MSG1_TYPE_REVOKE_RECV_BUF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nvsp_message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message and CHANNELMSG_GPADL_TEARDOWN message in a guest machine. The picture is the implementation in PoC.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71</a:t>
            </a:fld>
            <a:endParaRPr lang="zh-CN" altLang="en-US"/>
          </a:p>
        </p:txBody>
      </p:sp>
    </p:spTree>
    <p:extLst>
      <p:ext uri="{BB962C8B-B14F-4D97-AF65-F5344CB8AC3E}">
        <p14:creationId xmlns:p14="http://schemas.microsoft.com/office/powerpoint/2010/main" val="38346716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Thread2 can be triggered by simulation press system reset key in a guest machine. The picture is the implementation in PoC. Meanwhile, EFI </a:t>
            </a:r>
            <a:r>
              <a:rPr lang="en-US" altLang="zh-CN" sz="1800" dirty="0" err="1">
                <a:effectLst/>
                <a:latin typeface="等线" panose="02010600030101010101" pitchFamily="2" charset="-122"/>
                <a:cs typeface="Times New Roman" panose="02020603050405020304" pitchFamily="18" charset="0"/>
              </a:rPr>
              <a:t>reset_system</a:t>
            </a:r>
            <a:r>
              <a:rPr lang="en-US" altLang="zh-CN" sz="1800" dirty="0">
                <a:effectLst/>
                <a:latin typeface="等线" panose="02010600030101010101" pitchFamily="2" charset="-122"/>
                <a:cs typeface="Times New Roman" panose="02020603050405020304" pitchFamily="18" charset="0"/>
              </a:rPr>
              <a:t> can trigger an important thread to control above Thread1 and Thread2 become two non-interfering threads.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72</a:t>
            </a:fld>
            <a:endParaRPr lang="zh-CN" altLang="en-US"/>
          </a:p>
        </p:txBody>
      </p:sp>
    </p:spTree>
    <p:extLst>
      <p:ext uri="{BB962C8B-B14F-4D97-AF65-F5344CB8AC3E}">
        <p14:creationId xmlns:p14="http://schemas.microsoft.com/office/powerpoint/2010/main" val="2742897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following is the important thread's Stack </a:t>
            </a:r>
            <a:r>
              <a:rPr lang="en-US" altLang="zh-CN" sz="1800" dirty="0" err="1">
                <a:effectLst/>
                <a:latin typeface="等线" panose="02010600030101010101" pitchFamily="2" charset="-122"/>
                <a:cs typeface="Times New Roman" panose="02020603050405020304" pitchFamily="18" charset="0"/>
              </a:rPr>
              <a:t>Backtrace</a:t>
            </a:r>
            <a:r>
              <a:rPr lang="en-US" altLang="zh-CN" sz="1800" dirty="0">
                <a:effectLst/>
                <a:latin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73</a:t>
            </a:fld>
            <a:endParaRPr lang="zh-CN" altLang="en-US"/>
          </a:p>
        </p:txBody>
      </p:sp>
    </p:spTree>
    <p:extLst>
      <p:ext uri="{BB962C8B-B14F-4D97-AF65-F5344CB8AC3E}">
        <p14:creationId xmlns:p14="http://schemas.microsoft.com/office/powerpoint/2010/main" val="2417293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VMWP.exe process is the most important program of Hyper-V under Ring3. One Virtual Machine instance corresponds to one vmwp.exe process. Many Hyper-V components are included in vmwp.exe process. These components communicate with VMBUS through I/O read and write.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a:t>
            </a:fld>
            <a:endParaRPr lang="zh-CN" altLang="en-US"/>
          </a:p>
        </p:txBody>
      </p:sp>
    </p:spTree>
    <p:extLst>
      <p:ext uri="{BB962C8B-B14F-4D97-AF65-F5344CB8AC3E}">
        <p14:creationId xmlns:p14="http://schemas.microsoft.com/office/powerpoint/2010/main" val="140559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But this important thread should running before Thread1 and Thread2, so we should use the following codes in PoC to set function </a:t>
            </a:r>
            <a:r>
              <a:rPr lang="en-US" altLang="zh-CN" sz="1800" dirty="0" err="1">
                <a:effectLst/>
                <a:latin typeface="等线" panose="02010600030101010101" pitchFamily="2" charset="-122"/>
                <a:cs typeface="Times New Roman" panose="02020603050405020304" pitchFamily="18" charset="0"/>
              </a:rPr>
              <a:t>vmswitch!VmsVmNicPvtRevokeRecieveBufferWorkItem</a:t>
            </a:r>
            <a:r>
              <a:rPr lang="en-US" altLang="zh-CN" sz="1800" dirty="0">
                <a:effectLst/>
                <a:latin typeface="等线" panose="02010600030101010101" pitchFamily="2" charset="-122"/>
                <a:cs typeface="Times New Roman" panose="02020603050405020304" pitchFamily="18" charset="0"/>
              </a:rPr>
              <a:t> into a sleep state. The following is the implementation in PoC.</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74</a:t>
            </a:fld>
            <a:endParaRPr lang="zh-CN" altLang="en-US"/>
          </a:p>
        </p:txBody>
      </p:sp>
    </p:spTree>
    <p:extLst>
      <p:ext uri="{BB962C8B-B14F-4D97-AF65-F5344CB8AC3E}">
        <p14:creationId xmlns:p14="http://schemas.microsoft.com/office/powerpoint/2010/main" val="1521201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等线" panose="02010600030101010101" pitchFamily="2" charset="-122"/>
                <a:cs typeface="Times New Roman" panose="02020603050405020304" pitchFamily="18" charset="0"/>
              </a:rPr>
              <a:t>The principle of above code in PoC is </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75</a:t>
            </a:fld>
            <a:endParaRPr lang="zh-CN" altLang="en-US"/>
          </a:p>
        </p:txBody>
      </p:sp>
    </p:spTree>
    <p:extLst>
      <p:ext uri="{BB962C8B-B14F-4D97-AF65-F5344CB8AC3E}">
        <p14:creationId xmlns:p14="http://schemas.microsoft.com/office/powerpoint/2010/main" val="32456143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principle of above code in PoC is set function </a:t>
            </a:r>
            <a:r>
              <a:rPr lang="en-US" altLang="zh-CN" sz="1800" dirty="0" err="1">
                <a:effectLst/>
                <a:latin typeface="等线" panose="02010600030101010101" pitchFamily="2" charset="-122"/>
                <a:cs typeface="Times New Roman" panose="02020603050405020304" pitchFamily="18" charset="0"/>
              </a:rPr>
              <a:t>vmswitch!VmsVmNicPvtRevokeRecieveBufferWorkItem's</a:t>
            </a:r>
            <a:r>
              <a:rPr lang="en-US" altLang="zh-CN" sz="1800" dirty="0">
                <a:effectLst/>
                <a:latin typeface="等线" panose="02010600030101010101" pitchFamily="2" charset="-122"/>
                <a:cs typeface="Times New Roman" panose="02020603050405020304" pitchFamily="18" charset="0"/>
              </a:rPr>
              <a:t> second parameter offset 0xe0 's memory to a not zero value, and this function will into a sleep state until offset 0xe0 's memory set to zero. Fortunately, we can also use EFI </a:t>
            </a:r>
            <a:r>
              <a:rPr lang="en-US" altLang="zh-CN" sz="1800" dirty="0" err="1">
                <a:effectLst/>
                <a:latin typeface="等线" panose="02010600030101010101" pitchFamily="2" charset="-122"/>
                <a:cs typeface="Times New Roman" panose="02020603050405020304" pitchFamily="18" charset="0"/>
              </a:rPr>
              <a:t>reset_system</a:t>
            </a:r>
            <a:r>
              <a:rPr lang="en-US" altLang="zh-CN" sz="1800" dirty="0">
                <a:effectLst/>
                <a:latin typeface="等线" panose="02010600030101010101" pitchFamily="2" charset="-122"/>
                <a:cs typeface="Times New Roman" panose="02020603050405020304" pitchFamily="18" charset="0"/>
              </a:rPr>
              <a:t> to set zero in offset 0xe0 's memory indirectly.</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76</a:t>
            </a:fld>
            <a:endParaRPr lang="zh-CN" altLang="en-US"/>
          </a:p>
        </p:txBody>
      </p:sp>
    </p:spTree>
    <p:extLst>
      <p:ext uri="{BB962C8B-B14F-4D97-AF65-F5344CB8AC3E}">
        <p14:creationId xmlns:p14="http://schemas.microsoft.com/office/powerpoint/2010/main" val="12694103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we can create two non-interfering threads running to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vmbusr!ChUnmapGpadlView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the same time indirectly!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77</a:t>
            </a:fld>
            <a:endParaRPr lang="zh-CN" altLang="en-US"/>
          </a:p>
        </p:txBody>
      </p:sp>
    </p:spTree>
    <p:extLst>
      <p:ext uri="{BB962C8B-B14F-4D97-AF65-F5344CB8AC3E}">
        <p14:creationId xmlns:p14="http://schemas.microsoft.com/office/powerpoint/2010/main" val="35663406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trigger and debugging this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picture, breakpoint zero is used for print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print the value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gpadl_handle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which thread calls this function. Breakpoint one two three is used for which thread call them. Breakpoint four is used for watch the return value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RtlLookupElementGenericTableAvl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and which thread calls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ChUnmapGpadlView</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Now, run PoC and trigger this issue.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78</a:t>
            </a:fld>
            <a:endParaRPr lang="zh-CN" altLang="en-US"/>
          </a:p>
        </p:txBody>
      </p:sp>
    </p:spTree>
    <p:extLst>
      <p:ext uri="{BB962C8B-B14F-4D97-AF65-F5344CB8AC3E}">
        <p14:creationId xmlns:p14="http://schemas.microsoft.com/office/powerpoint/2010/main" val="1608541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debugging log, you can see the PoC trigger the important thread,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VMsVmNicPvtPauseGuestStack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79</a:t>
            </a:fld>
            <a:endParaRPr lang="zh-CN" altLang="en-US"/>
          </a:p>
        </p:txBody>
      </p:sp>
    </p:spTree>
    <p:extLst>
      <p:ext uri="{BB962C8B-B14F-4D97-AF65-F5344CB8AC3E}">
        <p14:creationId xmlns:p14="http://schemas.microsoft.com/office/powerpoint/2010/main" val="3039776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then, at the red mark, you can see a Thread2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value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gpadl_handle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0xe1e14.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80</a:t>
            </a:fld>
            <a:endParaRPr lang="zh-CN" altLang="en-US"/>
          </a:p>
        </p:txBody>
      </p:sp>
    </p:spTree>
    <p:extLst>
      <p:ext uri="{BB962C8B-B14F-4D97-AF65-F5344CB8AC3E}">
        <p14:creationId xmlns:p14="http://schemas.microsoft.com/office/powerpoint/2010/main" val="910644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following debugging log, it is a Thread1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value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gpadl_handle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0xe1e14 too. Then, the breakpoint four was triggered twice, the return values of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RtlLookupElementGenericTableAvl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are same.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81</a:t>
            </a:fld>
            <a:endParaRPr lang="zh-CN" altLang="en-US"/>
          </a:p>
        </p:txBody>
      </p:sp>
    </p:spTree>
    <p:extLst>
      <p:ext uri="{BB962C8B-B14F-4D97-AF65-F5344CB8AC3E}">
        <p14:creationId xmlns:p14="http://schemas.microsoft.com/office/powerpoint/2010/main" val="2841996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BOOM!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82</a:t>
            </a:fld>
            <a:endParaRPr lang="zh-CN" altLang="en-US"/>
          </a:p>
        </p:txBody>
      </p:sp>
    </p:spTree>
    <p:extLst>
      <p:ext uri="{BB962C8B-B14F-4D97-AF65-F5344CB8AC3E}">
        <p14:creationId xmlns:p14="http://schemas.microsoft.com/office/powerpoint/2010/main" val="17849226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As you can see, the kernel pool was already freed. It is a typical UAF issue.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83</a:t>
            </a:fld>
            <a:endParaRPr lang="zh-CN" altLang="en-US"/>
          </a:p>
        </p:txBody>
      </p:sp>
    </p:spTree>
    <p:extLst>
      <p:ext uri="{BB962C8B-B14F-4D97-AF65-F5344CB8AC3E}">
        <p14:creationId xmlns:p14="http://schemas.microsoft.com/office/powerpoint/2010/main" val="257063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vmbus_bus_init</a:t>
            </a:r>
            <a:r>
              <a:rPr lang="en-US" altLang="zh-CN" sz="1800" dirty="0">
                <a:effectLst/>
                <a:latin typeface="等线" panose="02010600030101010101" pitchFamily="2" charset="-122"/>
                <a:cs typeface="Times New Roman" panose="02020603050405020304" pitchFamily="18" charset="0"/>
              </a:rPr>
              <a:t> function is used for initialize Linux Guest VMBUS.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11</a:t>
            </a:fld>
            <a:endParaRPr lang="zh-CN" altLang="en-US"/>
          </a:p>
        </p:txBody>
      </p:sp>
    </p:spTree>
    <p:extLst>
      <p:ext uri="{BB962C8B-B14F-4D97-AF65-F5344CB8AC3E}">
        <p14:creationId xmlns:p14="http://schemas.microsoft.com/office/powerpoint/2010/main" val="34334700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root cause of this vulnerability is race condition, because of VM shutdown, Host will auto recycle the VM resource. But we can also use some VM resource and do something. For example, in this case, send a NVSP_MSG1_TYPE_REVOKE_RECV_BUF message when VM reset. In a word: Use resource when auto recycle. I think it is a tip for bug hunting.</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84</a:t>
            </a:fld>
            <a:endParaRPr lang="zh-CN" altLang="en-US"/>
          </a:p>
        </p:txBody>
      </p:sp>
    </p:spTree>
    <p:extLst>
      <p:ext uri="{BB962C8B-B14F-4D97-AF65-F5344CB8AC3E}">
        <p14:creationId xmlns:p14="http://schemas.microsoft.com/office/powerpoint/2010/main" val="27528417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About exploit thinking, I think I should find suitable object for kernel pool spray. But I found the time window between two threads is very short, kernel pool Spray is not easy to succeed. Then I thought maybe I can use interrupt to interfere with one of the threads, then cause thread switching, increase the time window. But the thread lock is a spin lock, I can’t use interrupt to interfere with one of the threads and cause thread switching.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85</a:t>
            </a:fld>
            <a:endParaRPr lang="zh-CN" altLang="en-US"/>
          </a:p>
        </p:txBody>
      </p:sp>
    </p:spTree>
    <p:extLst>
      <p:ext uri="{BB962C8B-B14F-4D97-AF65-F5344CB8AC3E}">
        <p14:creationId xmlns:p14="http://schemas.microsoft.com/office/powerpoint/2010/main" val="12875994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last RCE vulnerability is cve-2020-16891, this picture is the scene of the crash.</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86</a:t>
            </a:fld>
            <a:endParaRPr lang="zh-CN" altLang="en-US"/>
          </a:p>
        </p:txBody>
      </p:sp>
    </p:spTree>
    <p:extLst>
      <p:ext uri="{BB962C8B-B14F-4D97-AF65-F5344CB8AC3E}">
        <p14:creationId xmlns:p14="http://schemas.microsoft.com/office/powerpoint/2010/main" val="26169479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It is an UAF issue in Hyper-V Root Partition’s vmwp.exe process.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87</a:t>
            </a:fld>
            <a:endParaRPr lang="zh-CN" altLang="en-US"/>
          </a:p>
        </p:txBody>
      </p:sp>
    </p:spTree>
    <p:extLst>
      <p:ext uri="{BB962C8B-B14F-4D97-AF65-F5344CB8AC3E}">
        <p14:creationId xmlns:p14="http://schemas.microsoft.com/office/powerpoint/2010/main" val="8192160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vulnerability requires Windows Server category OS and needs some settings.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88</a:t>
            </a:fld>
            <a:endParaRPr lang="zh-CN" altLang="en-US"/>
          </a:p>
        </p:txBody>
      </p:sp>
    </p:spTree>
    <p:extLst>
      <p:ext uri="{BB962C8B-B14F-4D97-AF65-F5344CB8AC3E}">
        <p14:creationId xmlns:p14="http://schemas.microsoft.com/office/powerpoint/2010/main" val="3205480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"Virtual Switch Manager", select a network adapter that must support SR-IOV at the hardware level. For example, I select Intel X540 ethernet adapter.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VM settings, set “Network Adapter”—&gt;”Hardware Acceleration“—&gt;”Enable SR-IOV“. In the "Virtual Switch Manager", virtual network adapter should enable "Enable single-root I/O virtualization" and select a network adapter that must support SR-IOV at the hardware level. For example, I select Intel X540 ethernet adapter.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89</a:t>
            </a:fld>
            <a:endParaRPr lang="zh-CN" altLang="en-US"/>
          </a:p>
        </p:txBody>
      </p:sp>
    </p:spTree>
    <p:extLst>
      <p:ext uri="{BB962C8B-B14F-4D97-AF65-F5344CB8AC3E}">
        <p14:creationId xmlns:p14="http://schemas.microsoft.com/office/powerpoint/2010/main" val="25580786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issue exists in function Emulator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FlushGvaTranslationCache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Let’s see what it looks like.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90</a:t>
            </a:fld>
            <a:endParaRPr lang="zh-CN" altLang="en-US"/>
          </a:p>
        </p:txBody>
      </p:sp>
    </p:spTree>
    <p:extLst>
      <p:ext uri="{BB962C8B-B14F-4D97-AF65-F5344CB8AC3E}">
        <p14:creationId xmlns:p14="http://schemas.microsoft.com/office/powerpoint/2010/main" val="4043670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is the disassembly code of this function.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91</a:t>
            </a:fld>
            <a:endParaRPr lang="zh-CN" altLang="en-US"/>
          </a:p>
        </p:txBody>
      </p:sp>
    </p:spTree>
    <p:extLst>
      <p:ext uri="{BB962C8B-B14F-4D97-AF65-F5344CB8AC3E}">
        <p14:creationId xmlns:p14="http://schemas.microsoft.com/office/powerpoint/2010/main" val="38145130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the red mark,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FlushGvaTranslationCache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invoke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vhd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handler context remove reference.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92</a:t>
            </a:fld>
            <a:endParaRPr lang="zh-CN" altLang="en-US"/>
          </a:p>
        </p:txBody>
      </p:sp>
    </p:spTree>
    <p:extLst>
      <p:ext uri="{BB962C8B-B14F-4D97-AF65-F5344CB8AC3E}">
        <p14:creationId xmlns:p14="http://schemas.microsoft.com/office/powerpoint/2010/main" val="9344416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And the function </a:t>
            </a:r>
            <a:r>
              <a:rPr lang="en-US" altLang="zh-CN" sz="1800" dirty="0" err="1">
                <a:effectLst/>
                <a:latin typeface="等线" panose="02010600030101010101" pitchFamily="2" charset="-122"/>
                <a:cs typeface="Times New Roman" panose="02020603050405020304" pitchFamily="18" charset="0"/>
              </a:rPr>
              <a:t>vhd</a:t>
            </a:r>
            <a:r>
              <a:rPr lang="en-US" altLang="zh-CN" sz="1800" dirty="0">
                <a:effectLst/>
                <a:latin typeface="等线" panose="02010600030101010101" pitchFamily="2" charset="-122"/>
                <a:cs typeface="Times New Roman" panose="02020603050405020304" pitchFamily="18" charset="0"/>
              </a:rPr>
              <a:t> handler context remove reference invoke </a:t>
            </a:r>
            <a:r>
              <a:rPr lang="en-US" altLang="zh-CN" sz="1800" dirty="0" err="1">
                <a:effectLst/>
                <a:latin typeface="等线" panose="02010600030101010101" pitchFamily="2" charset="-122"/>
                <a:cs typeface="Times New Roman" panose="02020603050405020304" pitchFamily="18" charset="0"/>
              </a:rPr>
              <a:t>Vml</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VmSharableObject</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DecrementUserCount</a:t>
            </a:r>
            <a:r>
              <a:rPr lang="en-US" altLang="zh-CN" sz="1800" dirty="0">
                <a:effectLst/>
                <a:latin typeface="等线" panose="02010600030101010101" pitchFamily="2" charset="-122"/>
                <a:cs typeface="Times New Roman" panose="02020603050405020304" pitchFamily="18" charset="0"/>
              </a:rPr>
              <a:t> to free a </a:t>
            </a:r>
            <a:r>
              <a:rPr lang="en-US" altLang="zh-CN" sz="1800" dirty="0" err="1">
                <a:effectLst/>
                <a:latin typeface="等线" panose="02010600030101010101" pitchFamily="2" charset="-122"/>
                <a:cs typeface="Times New Roman" panose="02020603050405020304" pitchFamily="18" charset="0"/>
              </a:rPr>
              <a:t>VmbComMmioHandlerAdapter</a:t>
            </a:r>
            <a:r>
              <a:rPr lang="en-US" altLang="zh-CN" sz="1800" dirty="0">
                <a:effectLst/>
                <a:latin typeface="等线" panose="02010600030101010101" pitchFamily="2" charset="-122"/>
                <a:cs typeface="Times New Roman" panose="02020603050405020304" pitchFamily="18" charset="0"/>
              </a:rPr>
              <a:t> object if the function </a:t>
            </a:r>
            <a:r>
              <a:rPr lang="en-US" altLang="zh-CN" sz="1800" dirty="0" err="1">
                <a:effectLst/>
                <a:latin typeface="等线" panose="02010600030101010101" pitchFamily="2" charset="-122"/>
                <a:cs typeface="Times New Roman" panose="02020603050405020304" pitchFamily="18" charset="0"/>
              </a:rPr>
              <a:t>vhd</a:t>
            </a:r>
            <a:r>
              <a:rPr lang="en-US" altLang="zh-CN" sz="1800" dirty="0">
                <a:effectLst/>
                <a:latin typeface="等线" panose="02010600030101010101" pitchFamily="2" charset="-122"/>
                <a:cs typeface="Times New Roman" panose="02020603050405020304" pitchFamily="18" charset="0"/>
              </a:rPr>
              <a:t> handler context removes reference first parameter offset minus 0x50’s value is one. Actually, the first parameter offset minus 0x50 is a reference counter’s address. In the following presentation, the reference counter will be referred to as KEY_REF_COUNTER</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93</a:t>
            </a:fld>
            <a:endParaRPr lang="zh-CN" altLang="en-US"/>
          </a:p>
        </p:txBody>
      </p:sp>
    </p:spTree>
    <p:extLst>
      <p:ext uri="{BB962C8B-B14F-4D97-AF65-F5344CB8AC3E}">
        <p14:creationId xmlns:p14="http://schemas.microsoft.com/office/powerpoint/2010/main" val="429238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this function, initializes hypervisor and register bus first, then invoke HV SYNIC ALLOC function and sends a connect request on the partition service connection. In the end, send a request to get all pending offers.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12</a:t>
            </a:fld>
            <a:endParaRPr lang="zh-CN" altLang="en-US"/>
          </a:p>
        </p:txBody>
      </p:sp>
    </p:spTree>
    <p:extLst>
      <p:ext uri="{BB962C8B-B14F-4D97-AF65-F5344CB8AC3E}">
        <p14:creationId xmlns:p14="http://schemas.microsoft.com/office/powerpoint/2010/main" val="32318430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VndCompletionHandler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HandleVndCallback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also invoke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VmSharableObject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DecrementUserCount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 decrease an object’s reference count. The KEY_REF_COUNTER can be modified by this function.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94</a:t>
            </a:fld>
            <a:endParaRPr lang="zh-CN" altLang="en-US"/>
          </a:p>
        </p:txBody>
      </p:sp>
    </p:spTree>
    <p:extLst>
      <p:ext uri="{BB962C8B-B14F-4D97-AF65-F5344CB8AC3E}">
        <p14:creationId xmlns:p14="http://schemas.microsoft.com/office/powerpoint/2010/main" val="12708665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PoC code is control </a:t>
            </a:r>
            <a:r>
              <a:rPr lang="en-US" altLang="zh-CN" sz="1800" dirty="0" err="1">
                <a:effectLst/>
                <a:latin typeface="等线" panose="02010600030101010101" pitchFamily="2" charset="-122"/>
                <a:cs typeface="Times New Roman" panose="02020603050405020304" pitchFamily="18" charset="0"/>
              </a:rPr>
              <a:t>vmwp</a:t>
            </a:r>
            <a:r>
              <a:rPr lang="en-US" altLang="zh-CN" sz="1800" dirty="0">
                <a:effectLst/>
                <a:latin typeface="等线" panose="02010600030101010101" pitchFamily="2" charset="-122"/>
                <a:cs typeface="Times New Roman" panose="02020603050405020304" pitchFamily="18" charset="0"/>
              </a:rPr>
              <a:t> process runs to address </a:t>
            </a:r>
            <a:r>
              <a:rPr lang="en-US" altLang="zh-CN" sz="1800" dirty="0" err="1">
                <a:effectLst/>
                <a:latin typeface="等线" panose="02010600030101010101" pitchFamily="2" charset="-122"/>
                <a:cs typeface="Times New Roman" panose="02020603050405020304" pitchFamily="18" charset="0"/>
              </a:rPr>
              <a:t>VndCompletionHandler</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HandleVndCallback</a:t>
            </a:r>
            <a:r>
              <a:rPr lang="en-US" altLang="zh-CN" sz="1800" dirty="0">
                <a:effectLst/>
                <a:latin typeface="等线" panose="02010600030101010101" pitchFamily="2" charset="-122"/>
                <a:cs typeface="Times New Roman" panose="02020603050405020304" pitchFamily="18" charset="0"/>
              </a:rPr>
              <a:t> offset 0xAAE. The principle of the code is send PCI BUS D zero ENTRY message and PCI BUS D zero EXIT message.</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95</a:t>
            </a:fld>
            <a:endParaRPr lang="zh-CN" altLang="en-US"/>
          </a:p>
        </p:txBody>
      </p:sp>
    </p:spTree>
    <p:extLst>
      <p:ext uri="{BB962C8B-B14F-4D97-AF65-F5344CB8AC3E}">
        <p14:creationId xmlns:p14="http://schemas.microsoft.com/office/powerpoint/2010/main" val="24661479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The PoC code is control </a:t>
            </a:r>
            <a:r>
              <a:rPr lang="en-US" altLang="zh-CN" sz="1800" dirty="0" err="1">
                <a:effectLst/>
                <a:latin typeface="等线" panose="02010600030101010101" pitchFamily="2" charset="-122"/>
                <a:cs typeface="Times New Roman" panose="02020603050405020304" pitchFamily="18" charset="0"/>
              </a:rPr>
              <a:t>vmwp</a:t>
            </a:r>
            <a:r>
              <a:rPr lang="en-US" altLang="zh-CN" sz="1800" dirty="0">
                <a:effectLst/>
                <a:latin typeface="等线" panose="02010600030101010101" pitchFamily="2" charset="-122"/>
                <a:cs typeface="Times New Roman" panose="02020603050405020304" pitchFamily="18" charset="0"/>
              </a:rPr>
              <a:t> process runs to address </a:t>
            </a:r>
            <a:r>
              <a:rPr lang="en-US" altLang="zh-CN" sz="1800" dirty="0" err="1">
                <a:effectLst/>
                <a:latin typeface="等线" panose="02010600030101010101" pitchFamily="2" charset="-122"/>
                <a:cs typeface="Times New Roman" panose="02020603050405020304" pitchFamily="18" charset="0"/>
              </a:rPr>
              <a:t>EmulatorVp</a:t>
            </a:r>
            <a:r>
              <a:rPr lang="en-US" altLang="zh-CN" sz="1800" dirty="0">
                <a:effectLst/>
                <a:latin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FlushGvaTranslationCache</a:t>
            </a:r>
            <a:r>
              <a:rPr lang="en-US" altLang="zh-CN" sz="1800" dirty="0">
                <a:effectLst/>
                <a:latin typeface="等线" panose="02010600030101010101" pitchFamily="2" charset="-122"/>
                <a:cs typeface="Times New Roman" panose="02020603050405020304" pitchFamily="18" charset="0"/>
              </a:rPr>
              <a:t> offset 0x9e. This code writes two and zero to an IO address. But what is it?</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96</a:t>
            </a:fld>
            <a:endParaRPr lang="zh-CN" altLang="en-US"/>
          </a:p>
        </p:txBody>
      </p:sp>
    </p:spTree>
    <p:extLst>
      <p:ext uri="{BB962C8B-B14F-4D97-AF65-F5344CB8AC3E}">
        <p14:creationId xmlns:p14="http://schemas.microsoft.com/office/powerpoint/2010/main" val="2022802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By referencing to the Linux source tree, I found this offset is the PCI_COMMAND’s IO address, and writes two and zero to an IO address maybe means enable and disable response in memory space.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97</a:t>
            </a:fld>
            <a:endParaRPr lang="zh-CN" altLang="en-US"/>
          </a:p>
        </p:txBody>
      </p:sp>
    </p:spTree>
    <p:extLst>
      <p:ext uri="{BB962C8B-B14F-4D97-AF65-F5344CB8AC3E}">
        <p14:creationId xmlns:p14="http://schemas.microsoft.com/office/powerpoint/2010/main" val="3118513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trigger this bug and debugging.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breakpoint one is easier to observe changes in key ref counter, the breakpoint two is used for watch changes in key ref counter influenced by function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VndCompletionHandler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HandleVndCallback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98</a:t>
            </a:fld>
            <a:endParaRPr lang="zh-CN" altLang="en-US"/>
          </a:p>
        </p:txBody>
      </p:sp>
    </p:spTree>
    <p:extLst>
      <p:ext uri="{BB962C8B-B14F-4D97-AF65-F5344CB8AC3E}">
        <p14:creationId xmlns:p14="http://schemas.microsoft.com/office/powerpoint/2010/main" val="20595815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For example, the key ref counter like this.</a:t>
            </a:r>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99</a:t>
            </a:fld>
            <a:endParaRPr lang="zh-CN" altLang="en-US"/>
          </a:p>
        </p:txBody>
      </p:sp>
    </p:spTree>
    <p:extLst>
      <p:ext uri="{BB962C8B-B14F-4D97-AF65-F5344CB8AC3E}">
        <p14:creationId xmlns:p14="http://schemas.microsoft.com/office/powerpoint/2010/main" val="3241158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Omit some debug content, and we come to the place where the issue happened. In the picture, the key ref counter was decremented by 1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VndCompletionHandler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HandleVndCallback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offset 0xaae. In the following debug logging, the key ref counter’s value is 1, a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VmbComMmioHandlerAdapter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object will be recycle.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100</a:t>
            </a:fld>
            <a:endParaRPr lang="zh-CN" altLang="en-US"/>
          </a:p>
        </p:txBody>
      </p:sp>
    </p:spTree>
    <p:extLst>
      <p:ext uri="{BB962C8B-B14F-4D97-AF65-F5344CB8AC3E}">
        <p14:creationId xmlns:p14="http://schemas.microsoft.com/office/powerpoint/2010/main" val="10474545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the object has not been freed yet. Let’s single step tracking and debugging.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vmwp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process runs to Flush GVA Translation Cache and invoke VHD HANDLER CONTEXT remove reference.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101</a:t>
            </a:fld>
            <a:endParaRPr lang="zh-CN" altLang="en-US"/>
          </a:p>
        </p:txBody>
      </p:sp>
    </p:spTree>
    <p:extLst>
      <p:ext uri="{BB962C8B-B14F-4D97-AF65-F5344CB8AC3E}">
        <p14:creationId xmlns:p14="http://schemas.microsoft.com/office/powerpoint/2010/main" val="41958988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Enable the breakpoint three, and you can see the stack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backtrace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of recycle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VmbComMmioHandlerAdapter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object.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102</a:t>
            </a:fld>
            <a:endParaRPr lang="zh-CN" altLang="en-US"/>
          </a:p>
        </p:txBody>
      </p:sp>
    </p:spTree>
    <p:extLst>
      <p:ext uri="{BB962C8B-B14F-4D97-AF65-F5344CB8AC3E}">
        <p14:creationId xmlns:p14="http://schemas.microsoft.com/office/powerpoint/2010/main" val="27709442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Let’s enable breakpoint zero and continue running the process. In the picture, emulator VP Actually Attempt Emulation offset 0x290 uses an already freed heap memory. The RCX register’s value is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VmbComMmioHandlerAdapter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object address.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72CD867-76E2-4847-A750-6A1F41039AF5}" type="slidenum">
              <a:rPr lang="zh-CN" altLang="en-US" smtClean="0"/>
              <a:t>103</a:t>
            </a:fld>
            <a:endParaRPr lang="zh-CN" altLang="en-US"/>
          </a:p>
        </p:txBody>
      </p:sp>
    </p:spTree>
    <p:extLst>
      <p:ext uri="{BB962C8B-B14F-4D97-AF65-F5344CB8AC3E}">
        <p14:creationId xmlns:p14="http://schemas.microsoft.com/office/powerpoint/2010/main" val="2216873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89000" y="2266950"/>
            <a:ext cx="10414000" cy="2324100"/>
          </a:xfrm>
          <a:prstGeom prst="rect">
            <a:avLst/>
          </a:prstGeom>
        </p:spPr>
        <p:txBody>
          <a:bodyPr>
            <a:normAutofit/>
          </a:bodyPr>
          <a:lstStyle>
            <a:lvl1pPr>
              <a:defRPr sz="3000" baseline="0">
                <a:solidFill>
                  <a:schemeClr val="accent1"/>
                </a:solidFill>
                <a:latin typeface="Arial Black" panose="020B0604020202020204"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E4A5A377-D98D-6943-8733-B1E5258AB6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7" name="Rectangle 6">
            <a:extLst>
              <a:ext uri="{FF2B5EF4-FFF2-40B4-BE49-F238E27FC236}">
                <a16:creationId xmlns:a16="http://schemas.microsoft.com/office/drawing/2014/main" id="{D2F7D0F3-1775-5D44-BEC3-8D3ACB7FD4E2}"/>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333696310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8874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6096000" y="1309688"/>
            <a:ext cx="6508751" cy="4818063"/>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25500" y="1309687"/>
            <a:ext cx="5111750" cy="1941513"/>
          </a:xfrm>
          <a:prstGeom prst="rect">
            <a:avLst/>
          </a:prstGeom>
        </p:spPr>
        <p:txBody>
          <a:bodyPr anchor="b">
            <a:normAutofit/>
          </a:bodyPr>
          <a:lstStyle>
            <a:lvl1pPr algn="l" defTabSz="412733">
              <a:lnSpc>
                <a:spcPct val="100000"/>
              </a:lnSpc>
              <a:defRPr sz="3000" spc="0" baseline="0">
                <a:solidFill>
                  <a:schemeClr val="accent1"/>
                </a:solidFill>
                <a:latin typeface="Arial Black" panose="020B0604020202020204" pitchFamily="34" charset="0"/>
                <a:ea typeface="Helvetica Neue Medium"/>
                <a:cs typeface="Helvetica Neue Medium"/>
                <a:sym typeface="Helvetica Neue Medium"/>
              </a:defRPr>
            </a:lvl1pPr>
          </a:lstStyle>
          <a:p>
            <a:r>
              <a:rPr dirty="0"/>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F067B9A-F252-2F48-8085-27E80128FA5C}"/>
              </a:ext>
            </a:extLst>
          </p:cNvPr>
          <p:cNvSpPr txBox="1">
            <a:spLocks noGrp="1"/>
          </p:cNvSpPr>
          <p:nvPr>
            <p:ph type="body" sz="quarter" idx="1" hasCustomPrompt="1"/>
          </p:nvPr>
        </p:nvSpPr>
        <p:spPr>
          <a:xfrm>
            <a:off x="825500" y="3251199"/>
            <a:ext cx="5111750" cy="2932243"/>
          </a:xfrm>
          <a:prstGeom prst="rect">
            <a:avLst/>
          </a:prstGeom>
        </p:spPr>
        <p:txBody>
          <a:bodyPr anchor="t"/>
          <a:lstStyle>
            <a:lvl1pPr marL="0" indent="0" algn="l">
              <a:lnSpc>
                <a:spcPct val="100000"/>
              </a:lnSpc>
              <a:spcBef>
                <a:spcPts val="500"/>
              </a:spcBef>
              <a:spcAft>
                <a:spcPts val="500"/>
              </a:spcAft>
              <a:buSzTx/>
              <a:buNone/>
              <a:defRPr sz="2000" baseline="0">
                <a:latin typeface="Arial" panose="020B0604020202020204" pitchFamily="34" charset="0"/>
                <a:ea typeface="Helvetica Neue"/>
                <a:cs typeface="Helvetica Neue"/>
                <a:sym typeface="Helvetica Neue"/>
              </a:defRPr>
            </a:lvl1pPr>
            <a:lvl2pPr marL="0" indent="0" algn="l">
              <a:lnSpc>
                <a:spcPct val="100000"/>
              </a:lnSpc>
              <a:spcBef>
                <a:spcPts val="500"/>
              </a:spcBef>
              <a:spcAft>
                <a:spcPts val="500"/>
              </a:spcAft>
              <a:buSzTx/>
              <a:buNone/>
              <a:defRPr sz="1667" baseline="0">
                <a:latin typeface="Arial" panose="020B0604020202020204" pitchFamily="34" charset="0"/>
                <a:ea typeface="Helvetica Neue"/>
                <a:cs typeface="Helvetica Neue"/>
                <a:sym typeface="Helvetica Neue"/>
              </a:defRPr>
            </a:lvl2pPr>
            <a:lvl3pPr marL="0" indent="0" algn="l">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3pPr>
            <a:lvl4pPr marL="0" indent="0" algn="l">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4pPr>
            <a:lvl5pPr marL="0" indent="0" algn="l">
              <a:lnSpc>
                <a:spcPct val="100000"/>
              </a:lnSpc>
              <a:spcBef>
                <a:spcPts val="500"/>
              </a:spcBef>
              <a:spcAft>
                <a:spcPts val="500"/>
              </a:spcAft>
              <a:buSzTx/>
              <a:buNone/>
              <a:defRPr sz="1167"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9" name="Picture 8">
            <a:extLst>
              <a:ext uri="{FF2B5EF4-FFF2-40B4-BE49-F238E27FC236}">
                <a16:creationId xmlns:a16="http://schemas.microsoft.com/office/drawing/2014/main" id="{0F3A64EA-D673-A045-A423-C41B8324F9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8" name="Rectangle 7">
            <a:extLst>
              <a:ext uri="{FF2B5EF4-FFF2-40B4-BE49-F238E27FC236}">
                <a16:creationId xmlns:a16="http://schemas.microsoft.com/office/drawing/2014/main" id="{900CBA55-AAFE-8D42-AA66-E017D94B83A3}"/>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184746127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EA2C47A7-87D3-694A-81DE-0096B0D53C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5" name="Rectangle 4">
            <a:extLst>
              <a:ext uri="{FF2B5EF4-FFF2-40B4-BE49-F238E27FC236}">
                <a16:creationId xmlns:a16="http://schemas.microsoft.com/office/drawing/2014/main" id="{0D3BFD2F-EF55-9C47-B741-37B28CC1FF0E}"/>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51887008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Body Level One…">
            <a:extLst>
              <a:ext uri="{FF2B5EF4-FFF2-40B4-BE49-F238E27FC236}">
                <a16:creationId xmlns:a16="http://schemas.microsoft.com/office/drawing/2014/main" id="{D4881A15-A1B4-4740-A02C-A2AA4E11E752}"/>
              </a:ext>
            </a:extLst>
          </p:cNvPr>
          <p:cNvSpPr txBox="1">
            <a:spLocks noGrp="1"/>
          </p:cNvSpPr>
          <p:nvPr>
            <p:ph type="body" sz="quarter" idx="1" hasCustomPrompt="1"/>
          </p:nvPr>
        </p:nvSpPr>
        <p:spPr>
          <a:xfrm>
            <a:off x="889000" y="1524000"/>
            <a:ext cx="10414000" cy="4659443"/>
          </a:xfrm>
          <a:prstGeom prst="rect">
            <a:avLst/>
          </a:prstGeom>
        </p:spPr>
        <p:txBody>
          <a:bodyPr anchor="t"/>
          <a:lstStyle>
            <a:lvl1pPr marL="285739" indent="-285739" algn="l">
              <a:lnSpc>
                <a:spcPct val="100000"/>
              </a:lnSpc>
              <a:spcBef>
                <a:spcPts val="500"/>
              </a:spcBef>
              <a:spcAft>
                <a:spcPts val="500"/>
              </a:spcAft>
              <a:buSzTx/>
              <a:buFont typeface="Arial" panose="020B0604020202020204" pitchFamily="34" charset="0"/>
              <a:buChar char="•"/>
              <a:defRPr sz="2000" baseline="0">
                <a:latin typeface="Arial" panose="020B0604020202020204" pitchFamily="34" charset="0"/>
                <a:ea typeface="Helvetica Neue"/>
                <a:cs typeface="Helvetica Neue"/>
                <a:sym typeface="Helvetica Neue"/>
              </a:defRPr>
            </a:lvl1pPr>
            <a:lvl2pPr marL="285739" indent="-285739" algn="l">
              <a:lnSpc>
                <a:spcPct val="100000"/>
              </a:lnSpc>
              <a:spcBef>
                <a:spcPts val="500"/>
              </a:spcBef>
              <a:spcAft>
                <a:spcPts val="500"/>
              </a:spcAft>
              <a:buSzTx/>
              <a:buFont typeface="Arial" panose="020B0604020202020204" pitchFamily="34" charset="0"/>
              <a:buChar char="•"/>
              <a:defRPr sz="1667" baseline="0">
                <a:latin typeface="Arial" panose="020B0604020202020204" pitchFamily="34" charset="0"/>
                <a:ea typeface="Helvetica Neue"/>
                <a:cs typeface="Helvetica Neue"/>
                <a:sym typeface="Helvetica Neue"/>
              </a:defRPr>
            </a:lvl2pPr>
            <a:lvl3pPr marL="238115" indent="-238115" algn="l">
              <a:lnSpc>
                <a:spcPct val="100000"/>
              </a:lnSpc>
              <a:spcBef>
                <a:spcPts val="500"/>
              </a:spcBef>
              <a:spcAft>
                <a:spcPts val="500"/>
              </a:spcAft>
              <a:buSzTx/>
              <a:buFont typeface="Arial" panose="020B0604020202020204" pitchFamily="34" charset="0"/>
              <a:buChar char="•"/>
              <a:defRPr sz="1500" baseline="0">
                <a:latin typeface="Arial" panose="020B0604020202020204" pitchFamily="34" charset="0"/>
                <a:ea typeface="Helvetica Neue"/>
                <a:cs typeface="Helvetica Neue"/>
                <a:sym typeface="Helvetica Neue"/>
              </a:defRPr>
            </a:lvl3pPr>
            <a:lvl4pPr marL="238115" indent="-238115" algn="l">
              <a:lnSpc>
                <a:spcPct val="100000"/>
              </a:lnSpc>
              <a:spcBef>
                <a:spcPts val="500"/>
              </a:spcBef>
              <a:spcAft>
                <a:spcPts val="500"/>
              </a:spcAft>
              <a:buSzTx/>
              <a:buFont typeface="Arial" panose="020B0604020202020204" pitchFamily="34" charset="0"/>
              <a:buChar char="•"/>
              <a:defRPr sz="1500" baseline="0">
                <a:latin typeface="Arial" panose="020B0604020202020204" pitchFamily="34" charset="0"/>
                <a:ea typeface="Helvetica Neue"/>
                <a:cs typeface="Helvetica Neue"/>
                <a:sym typeface="Helvetica Neue"/>
              </a:defRPr>
            </a:lvl4pPr>
            <a:lvl5pPr marL="238115" indent="-238115" algn="l">
              <a:lnSpc>
                <a:spcPct val="100000"/>
              </a:lnSpc>
              <a:spcBef>
                <a:spcPts val="500"/>
              </a:spcBef>
              <a:spcAft>
                <a:spcPts val="500"/>
              </a:spcAft>
              <a:buSzTx/>
              <a:buFont typeface="Arial" panose="020B0604020202020204" pitchFamily="34" charset="0"/>
              <a:buChar char="•"/>
              <a:defRPr sz="1167"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8" name="Picture 7">
            <a:extLst>
              <a:ext uri="{FF2B5EF4-FFF2-40B4-BE49-F238E27FC236}">
                <a16:creationId xmlns:a16="http://schemas.microsoft.com/office/drawing/2014/main" id="{5BFCB8B1-6F4C-B346-8857-B3DEBC7D5F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7" name="Rectangle 6">
            <a:extLst>
              <a:ext uri="{FF2B5EF4-FFF2-40B4-BE49-F238E27FC236}">
                <a16:creationId xmlns:a16="http://schemas.microsoft.com/office/drawing/2014/main" id="{1E50D693-FA1C-D145-9045-E5B9D5808764}"/>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329396994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5480050" y="1574800"/>
            <a:ext cx="6972300" cy="4648200"/>
          </a:xfrm>
          <a:prstGeom prst="rect">
            <a:avLst/>
          </a:prstGeom>
        </p:spPr>
        <p:txBody>
          <a:bodyPr lIns="91439" tIns="45719" rIns="91439" bIns="45719" anchor="t">
            <a:noAutofit/>
          </a:bodyPr>
          <a:lstStyle/>
          <a:p>
            <a:endParaRPr dirty="0"/>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Body Level One…">
            <a:extLst>
              <a:ext uri="{FF2B5EF4-FFF2-40B4-BE49-F238E27FC236}">
                <a16:creationId xmlns:a16="http://schemas.microsoft.com/office/drawing/2014/main" id="{7E468714-A3F6-4C41-9C31-9FA46845A44C}"/>
              </a:ext>
            </a:extLst>
          </p:cNvPr>
          <p:cNvSpPr txBox="1">
            <a:spLocks noGrp="1"/>
          </p:cNvSpPr>
          <p:nvPr>
            <p:ph type="body" sz="quarter" idx="1" hasCustomPrompt="1"/>
          </p:nvPr>
        </p:nvSpPr>
        <p:spPr>
          <a:xfrm>
            <a:off x="889000" y="1574801"/>
            <a:ext cx="4456907" cy="4648199"/>
          </a:xfrm>
          <a:prstGeom prst="rect">
            <a:avLst/>
          </a:prstGeom>
        </p:spPr>
        <p:txBody>
          <a:bodyPr anchor="t"/>
          <a:lstStyle>
            <a:lvl1pPr marL="0" indent="0" algn="l">
              <a:lnSpc>
                <a:spcPct val="100000"/>
              </a:lnSpc>
              <a:spcBef>
                <a:spcPts val="500"/>
              </a:spcBef>
              <a:spcAft>
                <a:spcPts val="500"/>
              </a:spcAft>
              <a:buSzTx/>
              <a:buNone/>
              <a:defRPr sz="2000" baseline="0">
                <a:latin typeface="Helvetica Neue LT Std 55 Roman" panose="020B0604020202020204" pitchFamily="34" charset="0"/>
                <a:ea typeface="Helvetica Neue"/>
                <a:cs typeface="Helvetica Neue"/>
                <a:sym typeface="Helvetica Neue"/>
              </a:defRPr>
            </a:lvl1pPr>
            <a:lvl2pPr marL="0" indent="0" algn="l">
              <a:lnSpc>
                <a:spcPct val="100000"/>
              </a:lnSpc>
              <a:spcBef>
                <a:spcPts val="500"/>
              </a:spcBef>
              <a:spcAft>
                <a:spcPts val="500"/>
              </a:spcAft>
              <a:buSzTx/>
              <a:buNone/>
              <a:defRPr sz="1667" baseline="0">
                <a:latin typeface="Helvetica Neue LT Std 55 Roman" panose="020B0604020202020204" pitchFamily="34" charset="0"/>
                <a:ea typeface="Helvetica Neue"/>
                <a:cs typeface="Helvetica Neue"/>
                <a:sym typeface="Helvetica Neue"/>
              </a:defRPr>
            </a:lvl2pPr>
            <a:lvl3pPr marL="0" indent="0" algn="l">
              <a:lnSpc>
                <a:spcPct val="100000"/>
              </a:lnSpc>
              <a:spcBef>
                <a:spcPts val="500"/>
              </a:spcBef>
              <a:spcAft>
                <a:spcPts val="500"/>
              </a:spcAft>
              <a:buSzTx/>
              <a:buNone/>
              <a:defRPr sz="1500" baseline="0">
                <a:latin typeface="Helvetica Neue LT Std 55 Roman" panose="020B0604020202020204" pitchFamily="34" charset="0"/>
                <a:ea typeface="Helvetica Neue"/>
                <a:cs typeface="Helvetica Neue"/>
                <a:sym typeface="Helvetica Neue"/>
              </a:defRPr>
            </a:lvl3pPr>
            <a:lvl4pPr marL="0" indent="0" algn="l">
              <a:lnSpc>
                <a:spcPct val="100000"/>
              </a:lnSpc>
              <a:spcBef>
                <a:spcPts val="500"/>
              </a:spcBef>
              <a:spcAft>
                <a:spcPts val="500"/>
              </a:spcAft>
              <a:buSzTx/>
              <a:buNone/>
              <a:defRPr sz="1500" baseline="0">
                <a:latin typeface="Helvetica Neue LT Std 55 Roman" panose="020B0604020202020204" pitchFamily="34" charset="0"/>
                <a:ea typeface="Helvetica Neue"/>
                <a:cs typeface="Helvetica Neue"/>
                <a:sym typeface="Helvetica Neue"/>
              </a:defRPr>
            </a:lvl4pPr>
            <a:lvl5pPr marL="0" indent="0" algn="l">
              <a:lnSpc>
                <a:spcPct val="100000"/>
              </a:lnSpc>
              <a:spcBef>
                <a:spcPts val="500"/>
              </a:spcBef>
              <a:spcAft>
                <a:spcPts val="500"/>
              </a:spcAft>
              <a:buSzTx/>
              <a:buNone/>
              <a:defRPr sz="1167" baseline="0">
                <a:latin typeface="Helvetica Neue LT Std 55 Roman"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9" name="Picture 8">
            <a:extLst>
              <a:ext uri="{FF2B5EF4-FFF2-40B4-BE49-F238E27FC236}">
                <a16:creationId xmlns:a16="http://schemas.microsoft.com/office/drawing/2014/main" id="{C2971741-49D1-854B-8CCA-F016FB3C2C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8" name="Rectangle 7">
            <a:extLst>
              <a:ext uri="{FF2B5EF4-FFF2-40B4-BE49-F238E27FC236}">
                <a16:creationId xmlns:a16="http://schemas.microsoft.com/office/drawing/2014/main" id="{4A6BEB2C-99F7-DB4A-A54D-E5F3C5EBF439}"/>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37987968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 name="Body Level One…">
            <a:extLst>
              <a:ext uri="{FF2B5EF4-FFF2-40B4-BE49-F238E27FC236}">
                <a16:creationId xmlns:a16="http://schemas.microsoft.com/office/drawing/2014/main" id="{85366B32-9C51-F34D-AD59-E1B59AEF1508}"/>
              </a:ext>
            </a:extLst>
          </p:cNvPr>
          <p:cNvSpPr txBox="1">
            <a:spLocks noGrp="1"/>
          </p:cNvSpPr>
          <p:nvPr>
            <p:ph type="body" sz="quarter" idx="1" hasCustomPrompt="1"/>
          </p:nvPr>
        </p:nvSpPr>
        <p:spPr>
          <a:xfrm>
            <a:off x="889000" y="1476376"/>
            <a:ext cx="10414000" cy="4707067"/>
          </a:xfrm>
          <a:prstGeom prst="rect">
            <a:avLst/>
          </a:prstGeom>
        </p:spPr>
        <p:txBody>
          <a:bodyPr anchor="t"/>
          <a:lstStyle>
            <a:lvl1pPr marL="0" indent="0" algn="l">
              <a:lnSpc>
                <a:spcPct val="100000"/>
              </a:lnSpc>
              <a:spcBef>
                <a:spcPts val="500"/>
              </a:spcBef>
              <a:spcAft>
                <a:spcPts val="500"/>
              </a:spcAft>
              <a:buSzTx/>
              <a:buNone/>
              <a:defRPr sz="2000" baseline="0">
                <a:latin typeface="Arial" panose="020B0604020202020204" pitchFamily="34" charset="0"/>
                <a:ea typeface="Helvetica Neue"/>
                <a:cs typeface="Helvetica Neue"/>
                <a:sym typeface="Helvetica Neue"/>
              </a:defRPr>
            </a:lvl1pPr>
            <a:lvl2pPr marL="0" indent="0" algn="l">
              <a:lnSpc>
                <a:spcPct val="100000"/>
              </a:lnSpc>
              <a:spcBef>
                <a:spcPts val="500"/>
              </a:spcBef>
              <a:spcAft>
                <a:spcPts val="500"/>
              </a:spcAft>
              <a:buSzTx/>
              <a:buNone/>
              <a:defRPr sz="1667" baseline="0">
                <a:latin typeface="Arial" panose="020B0604020202020204" pitchFamily="34" charset="0"/>
                <a:ea typeface="Helvetica Neue"/>
                <a:cs typeface="Helvetica Neue"/>
                <a:sym typeface="Helvetica Neue"/>
              </a:defRPr>
            </a:lvl2pPr>
            <a:lvl3pPr marL="0" indent="0" algn="l">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3pPr>
            <a:lvl4pPr marL="0" indent="0" algn="l">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4pPr>
            <a:lvl5pPr marL="0" indent="0" algn="l">
              <a:lnSpc>
                <a:spcPct val="100000"/>
              </a:lnSpc>
              <a:spcBef>
                <a:spcPts val="500"/>
              </a:spcBef>
              <a:spcAft>
                <a:spcPts val="500"/>
              </a:spcAft>
              <a:buSzTx/>
              <a:buNone/>
              <a:defRPr sz="1167"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7" name="Picture 6">
            <a:extLst>
              <a:ext uri="{FF2B5EF4-FFF2-40B4-BE49-F238E27FC236}">
                <a16:creationId xmlns:a16="http://schemas.microsoft.com/office/drawing/2014/main" id="{4E73CE25-C8BA-2645-BD09-AD3CBF7784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6" name="Rectangle 5">
            <a:extLst>
              <a:ext uri="{FF2B5EF4-FFF2-40B4-BE49-F238E27FC236}">
                <a16:creationId xmlns:a16="http://schemas.microsoft.com/office/drawing/2014/main" id="{DD2FF18B-78F6-4A4B-8D31-0D14414816E6}"/>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356713218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840671" y="3841749"/>
            <a:ext cx="3970330" cy="24765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7840670" y="1226343"/>
            <a:ext cx="3970330" cy="24765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11015" y="1226344"/>
            <a:ext cx="7434385" cy="5072856"/>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 name="Rectangle 6">
            <a:extLst>
              <a:ext uri="{FF2B5EF4-FFF2-40B4-BE49-F238E27FC236}">
                <a16:creationId xmlns:a16="http://schemas.microsoft.com/office/drawing/2014/main" id="{FB6366C6-0115-AD41-994A-378D6DD2865B}"/>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135215567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Title Text">
            <a:extLst>
              <a:ext uri="{FF2B5EF4-FFF2-40B4-BE49-F238E27FC236}">
                <a16:creationId xmlns:a16="http://schemas.microsoft.com/office/drawing/2014/main" id="{488D7C78-60DE-F149-8354-104FAEBB004F}"/>
              </a:ext>
            </a:extLst>
          </p:cNvPr>
          <p:cNvSpPr txBox="1">
            <a:spLocks noGrp="1"/>
          </p:cNvSpPr>
          <p:nvPr>
            <p:ph type="title"/>
          </p:nvPr>
        </p:nvSpPr>
        <p:spPr>
          <a:xfrm>
            <a:off x="889000" y="2266950"/>
            <a:ext cx="10414000" cy="1592393"/>
          </a:xfrm>
          <a:prstGeom prst="rect">
            <a:avLst/>
          </a:prstGeom>
        </p:spPr>
        <p:txBody>
          <a:bodyPr>
            <a:normAutofit/>
          </a:bodyPr>
          <a:lstStyle>
            <a:lvl1pPr algn="ctr">
              <a:defRPr sz="3000" baseline="0">
                <a:solidFill>
                  <a:schemeClr val="accent1"/>
                </a:solidFill>
                <a:latin typeface="Arial Black" panose="020B0604020202020204" pitchFamily="34" charset="0"/>
              </a:defRPr>
            </a:lvl1pPr>
          </a:lstStyle>
          <a:p>
            <a:r>
              <a:rPr dirty="0"/>
              <a:t>Title Text</a:t>
            </a:r>
          </a:p>
        </p:txBody>
      </p:sp>
      <p:sp>
        <p:nvSpPr>
          <p:cNvPr id="7" name="Body Level One…">
            <a:extLst>
              <a:ext uri="{FF2B5EF4-FFF2-40B4-BE49-F238E27FC236}">
                <a16:creationId xmlns:a16="http://schemas.microsoft.com/office/drawing/2014/main" id="{33D8FF27-A2E4-6345-BB51-FCA368E526BC}"/>
              </a:ext>
            </a:extLst>
          </p:cNvPr>
          <p:cNvSpPr txBox="1">
            <a:spLocks noGrp="1"/>
          </p:cNvSpPr>
          <p:nvPr>
            <p:ph type="body" sz="quarter" idx="1" hasCustomPrompt="1"/>
          </p:nvPr>
        </p:nvSpPr>
        <p:spPr>
          <a:xfrm>
            <a:off x="889000" y="3859343"/>
            <a:ext cx="10414000" cy="2324099"/>
          </a:xfrm>
          <a:prstGeom prst="rect">
            <a:avLst/>
          </a:prstGeom>
        </p:spPr>
        <p:txBody>
          <a:bodyPr anchor="t"/>
          <a:lstStyle>
            <a:lvl1pPr marL="0" indent="0" algn="ctr">
              <a:lnSpc>
                <a:spcPct val="100000"/>
              </a:lnSpc>
              <a:spcBef>
                <a:spcPts val="500"/>
              </a:spcBef>
              <a:spcAft>
                <a:spcPts val="500"/>
              </a:spcAft>
              <a:buSzTx/>
              <a:buNone/>
              <a:defRPr sz="2000" baseline="0">
                <a:latin typeface="Arial" panose="020B0604020202020204" pitchFamily="34" charset="0"/>
                <a:ea typeface="Helvetica Neue"/>
                <a:cs typeface="Helvetica Neue"/>
                <a:sym typeface="Helvetica Neue"/>
              </a:defRPr>
            </a:lvl1pPr>
            <a:lvl2pPr marL="0" indent="0" algn="ctr">
              <a:lnSpc>
                <a:spcPct val="100000"/>
              </a:lnSpc>
              <a:spcBef>
                <a:spcPts val="500"/>
              </a:spcBef>
              <a:spcAft>
                <a:spcPts val="500"/>
              </a:spcAft>
              <a:buSzTx/>
              <a:buNone/>
              <a:defRPr sz="1667" baseline="0">
                <a:latin typeface="Arial" panose="020B0604020202020204" pitchFamily="34" charset="0"/>
                <a:ea typeface="Helvetica Neue"/>
                <a:cs typeface="Helvetica Neue"/>
                <a:sym typeface="Helvetica Neue"/>
              </a:defRPr>
            </a:lvl2pPr>
            <a:lvl3pPr marL="0" indent="0" algn="ctr">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3pPr>
            <a:lvl4pPr marL="0" indent="0" algn="ctr">
              <a:lnSpc>
                <a:spcPct val="100000"/>
              </a:lnSpc>
              <a:spcBef>
                <a:spcPts val="500"/>
              </a:spcBef>
              <a:spcAft>
                <a:spcPts val="500"/>
              </a:spcAft>
              <a:buSzTx/>
              <a:buNone/>
              <a:defRPr sz="1500" baseline="0">
                <a:latin typeface="Arial" panose="020B0604020202020204" pitchFamily="34" charset="0"/>
                <a:ea typeface="Helvetica Neue"/>
                <a:cs typeface="Helvetica Neue"/>
                <a:sym typeface="Helvetica Neue"/>
              </a:defRPr>
            </a:lvl4pPr>
            <a:lvl5pPr marL="0" indent="0" algn="ctr">
              <a:lnSpc>
                <a:spcPct val="100000"/>
              </a:lnSpc>
              <a:spcBef>
                <a:spcPts val="500"/>
              </a:spcBef>
              <a:spcAft>
                <a:spcPts val="500"/>
              </a:spcAft>
              <a:buSzTx/>
              <a:buNone/>
              <a:defRPr sz="1167" baseline="0">
                <a:latin typeface="Arial" panose="020B0604020202020204" pitchFamily="34" charset="0"/>
                <a:ea typeface="Helvetica Neue"/>
                <a:cs typeface="Helvetica Neue"/>
                <a:sym typeface="Helvetica Neue"/>
              </a:defRPr>
            </a:lvl5pPr>
          </a:lstStyle>
          <a:p>
            <a:r>
              <a:rPr dirty="0"/>
              <a:t>Body Level One</a:t>
            </a:r>
          </a:p>
          <a:p>
            <a:pPr lvl="1"/>
            <a:r>
              <a:rPr dirty="0"/>
              <a:t>Body Level Two</a:t>
            </a:r>
          </a:p>
          <a:p>
            <a:pPr lvl="2"/>
            <a:r>
              <a:rPr lang="en-US" dirty="0"/>
              <a:t>Body Level Three</a:t>
            </a:r>
          </a:p>
          <a:p>
            <a:pPr lvl="3"/>
            <a:r>
              <a:rPr dirty="0"/>
              <a:t>Body Level Four</a:t>
            </a:r>
          </a:p>
          <a:p>
            <a:pPr lvl="4"/>
            <a:r>
              <a:rPr dirty="0"/>
              <a:t>Body Level Five</a:t>
            </a:r>
          </a:p>
        </p:txBody>
      </p:sp>
      <p:pic>
        <p:nvPicPr>
          <p:cNvPr id="9" name="Picture 8">
            <a:extLst>
              <a:ext uri="{FF2B5EF4-FFF2-40B4-BE49-F238E27FC236}">
                <a16:creationId xmlns:a16="http://schemas.microsoft.com/office/drawing/2014/main" id="{5C5F06CA-80DF-F346-8E4B-3F859D2E13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8" name="Rectangle 7">
            <a:extLst>
              <a:ext uri="{FF2B5EF4-FFF2-40B4-BE49-F238E27FC236}">
                <a16:creationId xmlns:a16="http://schemas.microsoft.com/office/drawing/2014/main" id="{97B8B236-916F-154E-A1B2-9A4352E2837F}"/>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415265415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a:extLst>
              <a:ext uri="{FF2B5EF4-FFF2-40B4-BE49-F238E27FC236}">
                <a16:creationId xmlns:a16="http://schemas.microsoft.com/office/drawing/2014/main" id="{666F99C8-E39E-8043-B1F0-4DEAF9273A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71" y="182047"/>
            <a:ext cx="1556564" cy="610244"/>
          </a:xfrm>
          <a:prstGeom prst="rect">
            <a:avLst/>
          </a:prstGeom>
        </p:spPr>
      </p:pic>
      <p:sp>
        <p:nvSpPr>
          <p:cNvPr id="5" name="Rectangle 4">
            <a:extLst>
              <a:ext uri="{FF2B5EF4-FFF2-40B4-BE49-F238E27FC236}">
                <a16:creationId xmlns:a16="http://schemas.microsoft.com/office/drawing/2014/main" id="{ECCFE820-E1C8-1145-AF47-F3924245EC4E}"/>
              </a:ext>
            </a:extLst>
          </p:cNvPr>
          <p:cNvSpPr/>
          <p:nvPr userDrawn="1"/>
        </p:nvSpPr>
        <p:spPr>
          <a:xfrm>
            <a:off x="10126076" y="6414809"/>
            <a:ext cx="1834156" cy="220510"/>
          </a:xfrm>
          <a:prstGeom prst="rect">
            <a:avLst/>
          </a:prstGeom>
        </p:spPr>
        <p:txBody>
          <a:bodyPr wrap="none">
            <a:spAutoFit/>
          </a:bodyPr>
          <a:lstStyle/>
          <a:p>
            <a:pPr algn="r"/>
            <a:r>
              <a:rPr lang="en-US" sz="833" baseline="0" dirty="0">
                <a:solidFill>
                  <a:schemeClr val="bg2"/>
                </a:solidFill>
                <a:latin typeface="+mj-lt"/>
              </a:rPr>
              <a:t>#BHUSA   @BlackHatEvents </a:t>
            </a:r>
          </a:p>
        </p:txBody>
      </p:sp>
    </p:spTree>
    <p:extLst>
      <p:ext uri="{BB962C8B-B14F-4D97-AF65-F5344CB8AC3E}">
        <p14:creationId xmlns:p14="http://schemas.microsoft.com/office/powerpoint/2010/main" val="38686039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4" name="Slide Number"/>
          <p:cNvSpPr txBox="1">
            <a:spLocks noGrp="1"/>
          </p:cNvSpPr>
          <p:nvPr>
            <p:ph type="sldNum" sz="quarter" idx="2"/>
          </p:nvPr>
        </p:nvSpPr>
        <p:spPr>
          <a:xfrm>
            <a:off x="5944548" y="6540501"/>
            <a:ext cx="296556" cy="287258"/>
          </a:xfrm>
          <a:prstGeom prst="rect">
            <a:avLst/>
          </a:prstGeom>
          <a:ln w="12700">
            <a:miter lim="400000"/>
          </a:ln>
        </p:spPr>
        <p:txBody>
          <a:bodyPr wrap="none" lIns="50800" tIns="50800" rIns="50800" bIns="50800">
            <a:spAutoFit/>
          </a:bodyPr>
          <a:lstStyle>
            <a:lvl1pPr algn="ctr">
              <a:defRPr sz="1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4768244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txStyles>
    <p:titleStyle>
      <a:lvl1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1pPr>
      <a:lvl2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2pPr>
      <a:lvl3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3pPr>
      <a:lvl4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4pPr>
      <a:lvl5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5pPr>
      <a:lvl6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6pPr>
      <a:lvl7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7pPr>
      <a:lvl8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8pPr>
      <a:lvl9pPr marL="0" marR="0" indent="0" algn="l" defTabSz="457182" rtl="0" latinLnBrk="0">
        <a:lnSpc>
          <a:spcPct val="85000"/>
        </a:lnSpc>
        <a:spcBef>
          <a:spcPts val="0"/>
        </a:spcBef>
        <a:spcAft>
          <a:spcPts val="0"/>
        </a:spcAft>
        <a:buClrTx/>
        <a:buSzTx/>
        <a:buFontTx/>
        <a:buNone/>
        <a:tabLst/>
        <a:defRPr sz="3550" b="0" i="0" u="none" strike="noStrike" cap="none" spc="-66" baseline="0">
          <a:solidFill>
            <a:srgbClr val="01CF89"/>
          </a:solidFill>
          <a:uFillTx/>
          <a:latin typeface="+mn-lt"/>
          <a:ea typeface="+mn-ea"/>
          <a:cs typeface="+mn-cs"/>
          <a:sym typeface="Spartan Bold"/>
        </a:defRPr>
      </a:lvl9pPr>
    </p:titleStyle>
    <p:bodyStyle>
      <a:lvl1pPr marL="317487"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1pPr>
      <a:lvl2pPr marL="634975"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2pPr>
      <a:lvl3pPr marL="952462"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3pPr>
      <a:lvl4pPr marL="1269949"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4pPr>
      <a:lvl5pPr marL="1587437"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5pPr>
      <a:lvl6pPr marL="1904924"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6pPr>
      <a:lvl7pPr marL="2222411"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7pPr>
      <a:lvl8pPr marL="2539898"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8pPr>
      <a:lvl9pPr marL="2857386"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295"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591"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886"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182"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477"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773"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068"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363" algn="ctr" defTabSz="412733"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533326"/>
            <a:ext cx="12192002" cy="1159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4000" b="1" kern="0" spc="-247" dirty="0">
                <a:solidFill>
                  <a:srgbClr val="FFFFFF"/>
                </a:solidFill>
                <a:latin typeface="Arial Black" panose="020B0A04020102020204"/>
                <a:sym typeface="Spartan Bold"/>
              </a:rPr>
              <a:t>Mobius Band: Explore Hyper-V Attack Interface through Vulnerabilities Internals</a:t>
            </a:r>
            <a:r>
              <a:rPr sz="4000" b="1" kern="0" spc="-247" dirty="0">
                <a:solidFill>
                  <a:srgbClr val="FFFFFF"/>
                </a:solidFill>
                <a:latin typeface="Arial Black" panose="020B0A04020102020204"/>
                <a:sym typeface="Spartan Bold"/>
              </a:rPr>
              <a:t> </a:t>
            </a: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889000" y="4668959"/>
            <a:ext cx="10414000" cy="2020953"/>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marL="342900" indent="-342900" algn="l" defTabSz="412733">
              <a:spcBef>
                <a:spcPts val="500"/>
              </a:spcBef>
              <a:spcAft>
                <a:spcPts val="500"/>
              </a:spcAft>
              <a:buFont typeface="Wingdings" panose="05000000000000000000" pitchFamily="2" charset="2"/>
              <a:buChar char="l"/>
            </a:pPr>
            <a:r>
              <a:rPr lang="en-US" sz="2000" kern="0" dirty="0">
                <a:solidFill>
                  <a:srgbClr val="FFFFFF"/>
                </a:solidFill>
              </a:rPr>
              <a:t>Zhenhao Hong (@rthhh17)</a:t>
            </a:r>
          </a:p>
          <a:p>
            <a:pPr algn="r" defTabSz="412733">
              <a:spcBef>
                <a:spcPts val="500"/>
              </a:spcBef>
              <a:spcAft>
                <a:spcPts val="500"/>
              </a:spcAft>
            </a:pPr>
            <a:r>
              <a:rPr lang="en-US" sz="2000" kern="0" dirty="0">
                <a:solidFill>
                  <a:srgbClr val="FFFFFF"/>
                </a:solidFill>
              </a:rPr>
              <a:t>Ant Group Light-Year Security Lab, Ex-researcher @IceSword Lab, Qihoo 360</a:t>
            </a:r>
          </a:p>
          <a:p>
            <a:pPr marL="342900" indent="-342900" algn="l" defTabSz="412733">
              <a:spcBef>
                <a:spcPts val="500"/>
              </a:spcBef>
              <a:spcAft>
                <a:spcPts val="500"/>
              </a:spcAft>
              <a:buFont typeface="Wingdings" panose="05000000000000000000" pitchFamily="2" charset="2"/>
              <a:buChar char="l"/>
            </a:pPr>
            <a:r>
              <a:rPr lang="en-US" sz="2000" kern="0" dirty="0">
                <a:solidFill>
                  <a:srgbClr val="FFFFFF"/>
                </a:solidFill>
              </a:rPr>
              <a:t>Chuanjian Liao </a:t>
            </a:r>
          </a:p>
          <a:p>
            <a:pPr algn="r" defTabSz="412733">
              <a:spcBef>
                <a:spcPts val="500"/>
              </a:spcBef>
              <a:spcAft>
                <a:spcPts val="500"/>
              </a:spcAft>
            </a:pPr>
            <a:r>
              <a:rPr lang="en-US" sz="2000" kern="0" dirty="0">
                <a:solidFill>
                  <a:srgbClr val="FFFFFF"/>
                </a:solidFill>
              </a:rPr>
              <a:t>IceSword Lab, Qihoo 360</a:t>
            </a: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pic>
        <p:nvPicPr>
          <p:cNvPr id="5" name="Picture 4">
            <a:extLst>
              <a:ext uri="{FF2B5EF4-FFF2-40B4-BE49-F238E27FC236}">
                <a16:creationId xmlns:a16="http://schemas.microsoft.com/office/drawing/2014/main" id="{649BABBE-6F9F-0B47-B8B5-FCEE60CC4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465" y="1978389"/>
            <a:ext cx="2483120" cy="525003"/>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28970596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325578"/>
            <a:ext cx="12192002" cy="1574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Hyper-V Guest and Host Communication</a:t>
            </a:r>
            <a:endParaRPr sz="5500" b="1" kern="0" spc="-247" dirty="0">
              <a:solidFill>
                <a:srgbClr val="FFFFFF"/>
              </a:solidFill>
              <a:latin typeface="Arial Black" panose="020B0A04020102020204"/>
              <a:sym typeface="Spartan Bold"/>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889000" y="4668959"/>
            <a:ext cx="10414000" cy="973353"/>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defTabSz="412733">
              <a:spcBef>
                <a:spcPts val="500"/>
              </a:spcBef>
              <a:spcAft>
                <a:spcPts val="500"/>
              </a:spcAft>
            </a:pPr>
            <a:endParaRPr lang="en-US" sz="2000" kern="0" dirty="0">
              <a:solidFill>
                <a:srgbClr val="FFFFFF"/>
              </a:solidFill>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224542597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9" name="图片 8">
            <a:extLst>
              <a:ext uri="{FF2B5EF4-FFF2-40B4-BE49-F238E27FC236}">
                <a16:creationId xmlns:a16="http://schemas.microsoft.com/office/drawing/2014/main" id="{3F6B2B1E-6C51-41C9-A613-314A85867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85" y="47625"/>
            <a:ext cx="8287176" cy="6750397"/>
          </a:xfrm>
          <a:prstGeom prst="rect">
            <a:avLst/>
          </a:prstGeom>
          <a:ln w="38100">
            <a:solidFill>
              <a:srgbClr val="0070C0"/>
            </a:solidFill>
          </a:ln>
        </p:spPr>
      </p:pic>
      <p:sp>
        <p:nvSpPr>
          <p:cNvPr id="10" name="矩形 9">
            <a:extLst>
              <a:ext uri="{FF2B5EF4-FFF2-40B4-BE49-F238E27FC236}">
                <a16:creationId xmlns:a16="http://schemas.microsoft.com/office/drawing/2014/main" id="{56361FB9-9C68-4D04-B390-C704CB606B5B}"/>
              </a:ext>
            </a:extLst>
          </p:cNvPr>
          <p:cNvSpPr/>
          <p:nvPr/>
        </p:nvSpPr>
        <p:spPr>
          <a:xfrm>
            <a:off x="1492285" y="2095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2A9F85F5-32F2-484D-A371-ECDF52C9408B}"/>
              </a:ext>
            </a:extLst>
          </p:cNvPr>
          <p:cNvSpPr/>
          <p:nvPr/>
        </p:nvSpPr>
        <p:spPr>
          <a:xfrm>
            <a:off x="1199941" y="5657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标注: 弯曲线形 11">
            <a:extLst>
              <a:ext uri="{FF2B5EF4-FFF2-40B4-BE49-F238E27FC236}">
                <a16:creationId xmlns:a16="http://schemas.microsoft.com/office/drawing/2014/main" id="{91BAF417-D1D7-46E9-9CE7-516A8D2E0B89}"/>
              </a:ext>
            </a:extLst>
          </p:cNvPr>
          <p:cNvSpPr/>
          <p:nvPr/>
        </p:nvSpPr>
        <p:spPr>
          <a:xfrm rot="10800000">
            <a:off x="2933699" y="57816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文本框 12">
            <a:extLst>
              <a:ext uri="{FF2B5EF4-FFF2-40B4-BE49-F238E27FC236}">
                <a16:creationId xmlns:a16="http://schemas.microsoft.com/office/drawing/2014/main" id="{F54E870E-4754-413D-B1A9-07E3DE917E10}"/>
              </a:ext>
            </a:extLst>
          </p:cNvPr>
          <p:cNvSpPr txBox="1"/>
          <p:nvPr/>
        </p:nvSpPr>
        <p:spPr>
          <a:xfrm>
            <a:off x="6098966" y="542700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4" name="文本框 13">
            <a:extLst>
              <a:ext uri="{FF2B5EF4-FFF2-40B4-BE49-F238E27FC236}">
                <a16:creationId xmlns:a16="http://schemas.microsoft.com/office/drawing/2014/main" id="{24FC9F3F-1B08-4F3E-9A26-C881D82467AC}"/>
              </a:ext>
            </a:extLst>
          </p:cNvPr>
          <p:cNvSpPr txBox="1"/>
          <p:nvPr/>
        </p:nvSpPr>
        <p:spPr>
          <a:xfrm>
            <a:off x="3237652" y="-21610"/>
            <a:ext cx="52472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1" i="1" u="sng" strike="noStrike" cap="none" spc="0" normalizeH="0" baseline="0" dirty="0">
                <a:ln>
                  <a:noFill/>
                </a:ln>
                <a:solidFill>
                  <a:srgbClr val="00CC00"/>
                </a:solidFill>
                <a:effectLst/>
                <a:uFillTx/>
                <a:latin typeface="Asap SemiBold"/>
                <a:ea typeface="Asap SemiBold"/>
                <a:cs typeface="Asap SemiBold"/>
                <a:sym typeface="Asap SemiBold"/>
              </a:rPr>
              <a:t>KEY_REF_COUNTER </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was decremented by 1 here.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04742598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9" name="图片 8">
            <a:extLst>
              <a:ext uri="{FF2B5EF4-FFF2-40B4-BE49-F238E27FC236}">
                <a16:creationId xmlns:a16="http://schemas.microsoft.com/office/drawing/2014/main" id="{3F6B2B1E-6C51-41C9-A613-314A85867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85" y="47625"/>
            <a:ext cx="8287176" cy="6750397"/>
          </a:xfrm>
          <a:prstGeom prst="rect">
            <a:avLst/>
          </a:prstGeom>
          <a:ln w="38100">
            <a:solidFill>
              <a:srgbClr val="0070C0"/>
            </a:solidFill>
          </a:ln>
        </p:spPr>
      </p:pic>
      <p:sp>
        <p:nvSpPr>
          <p:cNvPr id="10" name="矩形 9">
            <a:extLst>
              <a:ext uri="{FF2B5EF4-FFF2-40B4-BE49-F238E27FC236}">
                <a16:creationId xmlns:a16="http://schemas.microsoft.com/office/drawing/2014/main" id="{56361FB9-9C68-4D04-B390-C704CB606B5B}"/>
              </a:ext>
            </a:extLst>
          </p:cNvPr>
          <p:cNvSpPr/>
          <p:nvPr/>
        </p:nvSpPr>
        <p:spPr>
          <a:xfrm>
            <a:off x="1492285" y="2095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2A9F85F5-32F2-484D-A371-ECDF52C9408B}"/>
              </a:ext>
            </a:extLst>
          </p:cNvPr>
          <p:cNvSpPr/>
          <p:nvPr/>
        </p:nvSpPr>
        <p:spPr>
          <a:xfrm>
            <a:off x="1199941" y="5657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标注: 弯曲线形 11">
            <a:extLst>
              <a:ext uri="{FF2B5EF4-FFF2-40B4-BE49-F238E27FC236}">
                <a16:creationId xmlns:a16="http://schemas.microsoft.com/office/drawing/2014/main" id="{91BAF417-D1D7-46E9-9CE7-516A8D2E0B89}"/>
              </a:ext>
            </a:extLst>
          </p:cNvPr>
          <p:cNvSpPr/>
          <p:nvPr/>
        </p:nvSpPr>
        <p:spPr>
          <a:xfrm rot="10800000">
            <a:off x="2933699" y="57816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文本框 12">
            <a:extLst>
              <a:ext uri="{FF2B5EF4-FFF2-40B4-BE49-F238E27FC236}">
                <a16:creationId xmlns:a16="http://schemas.microsoft.com/office/drawing/2014/main" id="{F54E870E-4754-413D-B1A9-07E3DE917E10}"/>
              </a:ext>
            </a:extLst>
          </p:cNvPr>
          <p:cNvSpPr txBox="1"/>
          <p:nvPr/>
        </p:nvSpPr>
        <p:spPr>
          <a:xfrm>
            <a:off x="6098966" y="542700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4" name="文本框 13">
            <a:extLst>
              <a:ext uri="{FF2B5EF4-FFF2-40B4-BE49-F238E27FC236}">
                <a16:creationId xmlns:a16="http://schemas.microsoft.com/office/drawing/2014/main" id="{24FC9F3F-1B08-4F3E-9A26-C881D82467AC}"/>
              </a:ext>
            </a:extLst>
          </p:cNvPr>
          <p:cNvSpPr txBox="1"/>
          <p:nvPr/>
        </p:nvSpPr>
        <p:spPr>
          <a:xfrm>
            <a:off x="3237652" y="-21610"/>
            <a:ext cx="52472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1" i="1" u="sng" strike="noStrike" cap="none" spc="0" normalizeH="0" baseline="0" dirty="0">
                <a:ln>
                  <a:noFill/>
                </a:ln>
                <a:solidFill>
                  <a:srgbClr val="00CC00"/>
                </a:solidFill>
                <a:effectLst/>
                <a:uFillTx/>
                <a:latin typeface="Asap SemiBold"/>
                <a:ea typeface="Asap SemiBold"/>
                <a:cs typeface="Asap SemiBold"/>
                <a:sym typeface="Asap SemiBold"/>
              </a:rPr>
              <a:t>KEY_REF_COUNTER </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was decremented by 1 here.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15" name="图片 14">
            <a:extLst>
              <a:ext uri="{FF2B5EF4-FFF2-40B4-BE49-F238E27FC236}">
                <a16:creationId xmlns:a16="http://schemas.microsoft.com/office/drawing/2014/main" id="{6123C65C-480A-48A6-9682-74722FE7E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728" y="25747"/>
            <a:ext cx="9325630" cy="6804000"/>
          </a:xfrm>
          <a:prstGeom prst="rect">
            <a:avLst/>
          </a:prstGeom>
          <a:ln w="38100">
            <a:solidFill>
              <a:srgbClr val="0070C0"/>
            </a:solidFill>
          </a:ln>
        </p:spPr>
      </p:pic>
      <p:sp>
        <p:nvSpPr>
          <p:cNvPr id="2" name="标注: 线形 1">
            <a:extLst>
              <a:ext uri="{FF2B5EF4-FFF2-40B4-BE49-F238E27FC236}">
                <a16:creationId xmlns:a16="http://schemas.microsoft.com/office/drawing/2014/main" id="{A6F8019B-0B6C-4B46-82CA-7F33115D163D}"/>
              </a:ext>
            </a:extLst>
          </p:cNvPr>
          <p:cNvSpPr/>
          <p:nvPr/>
        </p:nvSpPr>
        <p:spPr>
          <a:xfrm>
            <a:off x="2412539" y="293903"/>
            <a:ext cx="1326637" cy="108000"/>
          </a:xfrm>
          <a:prstGeom prst="borderCallout1">
            <a:avLst>
              <a:gd name="adj1" fmla="val 34297"/>
              <a:gd name="adj2" fmla="val 100000"/>
              <a:gd name="adj3" fmla="val 87624"/>
              <a:gd name="adj4" fmla="val 266875"/>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文本框 15">
            <a:extLst>
              <a:ext uri="{FF2B5EF4-FFF2-40B4-BE49-F238E27FC236}">
                <a16:creationId xmlns:a16="http://schemas.microsoft.com/office/drawing/2014/main" id="{0C650791-98D1-4B32-8680-28520A67D8DD}"/>
              </a:ext>
            </a:extLst>
          </p:cNvPr>
          <p:cNvSpPr txBox="1"/>
          <p:nvPr/>
        </p:nvSpPr>
        <p:spPr>
          <a:xfrm>
            <a:off x="5941868" y="195693"/>
            <a:ext cx="49347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 object</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cxnSp>
        <p:nvCxnSpPr>
          <p:cNvPr id="18" name="直接连接符 17">
            <a:extLst>
              <a:ext uri="{FF2B5EF4-FFF2-40B4-BE49-F238E27FC236}">
                <a16:creationId xmlns:a16="http://schemas.microsoft.com/office/drawing/2014/main" id="{BDFFA32C-9C6B-442F-9659-C52F20871C13}"/>
              </a:ext>
            </a:extLst>
          </p:cNvPr>
          <p:cNvCxnSpPr/>
          <p:nvPr/>
        </p:nvCxnSpPr>
        <p:spPr>
          <a:xfrm>
            <a:off x="1049854" y="4333875"/>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9" name="直接连接符 18">
            <a:extLst>
              <a:ext uri="{FF2B5EF4-FFF2-40B4-BE49-F238E27FC236}">
                <a16:creationId xmlns:a16="http://schemas.microsoft.com/office/drawing/2014/main" id="{D5F09C57-C29A-4D2B-9D57-8DDA910DBA34}"/>
              </a:ext>
            </a:extLst>
          </p:cNvPr>
          <p:cNvCxnSpPr/>
          <p:nvPr/>
        </p:nvCxnSpPr>
        <p:spPr>
          <a:xfrm>
            <a:off x="983179" y="4705350"/>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2" name="矩形 21">
            <a:extLst>
              <a:ext uri="{FF2B5EF4-FFF2-40B4-BE49-F238E27FC236}">
                <a16:creationId xmlns:a16="http://schemas.microsoft.com/office/drawing/2014/main" id="{CD2C5EED-92AD-4888-892C-515C8240DF48}"/>
              </a:ext>
            </a:extLst>
          </p:cNvPr>
          <p:cNvSpPr/>
          <p:nvPr/>
        </p:nvSpPr>
        <p:spPr>
          <a:xfrm>
            <a:off x="705524" y="5801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标注: 弯曲线形 22">
            <a:extLst>
              <a:ext uri="{FF2B5EF4-FFF2-40B4-BE49-F238E27FC236}">
                <a16:creationId xmlns:a16="http://schemas.microsoft.com/office/drawing/2014/main" id="{00338CDC-A512-4386-9816-FF027D312587}"/>
              </a:ext>
            </a:extLst>
          </p:cNvPr>
          <p:cNvSpPr/>
          <p:nvPr/>
        </p:nvSpPr>
        <p:spPr>
          <a:xfrm rot="10800000">
            <a:off x="2408911" y="5936624"/>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文本框 23">
            <a:extLst>
              <a:ext uri="{FF2B5EF4-FFF2-40B4-BE49-F238E27FC236}">
                <a16:creationId xmlns:a16="http://schemas.microsoft.com/office/drawing/2014/main" id="{ADB93F59-6B18-443F-819E-399FE0C6F0C2}"/>
              </a:ext>
            </a:extLst>
          </p:cNvPr>
          <p:cNvSpPr txBox="1"/>
          <p:nvPr/>
        </p:nvSpPr>
        <p:spPr>
          <a:xfrm>
            <a:off x="5635873" y="5579406"/>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80103541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9" name="图片 8">
            <a:extLst>
              <a:ext uri="{FF2B5EF4-FFF2-40B4-BE49-F238E27FC236}">
                <a16:creationId xmlns:a16="http://schemas.microsoft.com/office/drawing/2014/main" id="{3F6B2B1E-6C51-41C9-A613-314A85867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85" y="47625"/>
            <a:ext cx="8287176" cy="6750397"/>
          </a:xfrm>
          <a:prstGeom prst="rect">
            <a:avLst/>
          </a:prstGeom>
          <a:ln w="38100">
            <a:solidFill>
              <a:srgbClr val="0070C0"/>
            </a:solidFill>
          </a:ln>
        </p:spPr>
      </p:pic>
      <p:sp>
        <p:nvSpPr>
          <p:cNvPr id="10" name="矩形 9">
            <a:extLst>
              <a:ext uri="{FF2B5EF4-FFF2-40B4-BE49-F238E27FC236}">
                <a16:creationId xmlns:a16="http://schemas.microsoft.com/office/drawing/2014/main" id="{56361FB9-9C68-4D04-B390-C704CB606B5B}"/>
              </a:ext>
            </a:extLst>
          </p:cNvPr>
          <p:cNvSpPr/>
          <p:nvPr/>
        </p:nvSpPr>
        <p:spPr>
          <a:xfrm>
            <a:off x="1492285" y="2095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2A9F85F5-32F2-484D-A371-ECDF52C9408B}"/>
              </a:ext>
            </a:extLst>
          </p:cNvPr>
          <p:cNvSpPr/>
          <p:nvPr/>
        </p:nvSpPr>
        <p:spPr>
          <a:xfrm>
            <a:off x="1199941" y="5657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标注: 弯曲线形 11">
            <a:extLst>
              <a:ext uri="{FF2B5EF4-FFF2-40B4-BE49-F238E27FC236}">
                <a16:creationId xmlns:a16="http://schemas.microsoft.com/office/drawing/2014/main" id="{91BAF417-D1D7-46E9-9CE7-516A8D2E0B89}"/>
              </a:ext>
            </a:extLst>
          </p:cNvPr>
          <p:cNvSpPr/>
          <p:nvPr/>
        </p:nvSpPr>
        <p:spPr>
          <a:xfrm rot="10800000">
            <a:off x="2933699" y="57816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文本框 12">
            <a:extLst>
              <a:ext uri="{FF2B5EF4-FFF2-40B4-BE49-F238E27FC236}">
                <a16:creationId xmlns:a16="http://schemas.microsoft.com/office/drawing/2014/main" id="{F54E870E-4754-413D-B1A9-07E3DE917E10}"/>
              </a:ext>
            </a:extLst>
          </p:cNvPr>
          <p:cNvSpPr txBox="1"/>
          <p:nvPr/>
        </p:nvSpPr>
        <p:spPr>
          <a:xfrm>
            <a:off x="6098966" y="542700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4" name="文本框 13">
            <a:extLst>
              <a:ext uri="{FF2B5EF4-FFF2-40B4-BE49-F238E27FC236}">
                <a16:creationId xmlns:a16="http://schemas.microsoft.com/office/drawing/2014/main" id="{24FC9F3F-1B08-4F3E-9A26-C881D82467AC}"/>
              </a:ext>
            </a:extLst>
          </p:cNvPr>
          <p:cNvSpPr txBox="1"/>
          <p:nvPr/>
        </p:nvSpPr>
        <p:spPr>
          <a:xfrm>
            <a:off x="3237652" y="-21610"/>
            <a:ext cx="52472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1" i="1" u="sng" strike="noStrike" cap="none" spc="0" normalizeH="0" baseline="0" dirty="0">
                <a:ln>
                  <a:noFill/>
                </a:ln>
                <a:solidFill>
                  <a:srgbClr val="00CC00"/>
                </a:solidFill>
                <a:effectLst/>
                <a:uFillTx/>
                <a:latin typeface="Asap SemiBold"/>
                <a:ea typeface="Asap SemiBold"/>
                <a:cs typeface="Asap SemiBold"/>
                <a:sym typeface="Asap SemiBold"/>
              </a:rPr>
              <a:t>KEY_REF_COUNTER </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was decremented by 1 here.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15" name="图片 14">
            <a:extLst>
              <a:ext uri="{FF2B5EF4-FFF2-40B4-BE49-F238E27FC236}">
                <a16:creationId xmlns:a16="http://schemas.microsoft.com/office/drawing/2014/main" id="{6123C65C-480A-48A6-9682-74722FE7E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728" y="25747"/>
            <a:ext cx="9325630" cy="6804000"/>
          </a:xfrm>
          <a:prstGeom prst="rect">
            <a:avLst/>
          </a:prstGeom>
          <a:ln w="38100">
            <a:solidFill>
              <a:srgbClr val="0070C0"/>
            </a:solidFill>
          </a:ln>
        </p:spPr>
      </p:pic>
      <p:sp>
        <p:nvSpPr>
          <p:cNvPr id="2" name="标注: 线形 1">
            <a:extLst>
              <a:ext uri="{FF2B5EF4-FFF2-40B4-BE49-F238E27FC236}">
                <a16:creationId xmlns:a16="http://schemas.microsoft.com/office/drawing/2014/main" id="{A6F8019B-0B6C-4B46-82CA-7F33115D163D}"/>
              </a:ext>
            </a:extLst>
          </p:cNvPr>
          <p:cNvSpPr/>
          <p:nvPr/>
        </p:nvSpPr>
        <p:spPr>
          <a:xfrm>
            <a:off x="2412539" y="293903"/>
            <a:ext cx="1326637" cy="108000"/>
          </a:xfrm>
          <a:prstGeom prst="borderCallout1">
            <a:avLst>
              <a:gd name="adj1" fmla="val 34297"/>
              <a:gd name="adj2" fmla="val 100000"/>
              <a:gd name="adj3" fmla="val 87624"/>
              <a:gd name="adj4" fmla="val 266875"/>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文本框 15">
            <a:extLst>
              <a:ext uri="{FF2B5EF4-FFF2-40B4-BE49-F238E27FC236}">
                <a16:creationId xmlns:a16="http://schemas.microsoft.com/office/drawing/2014/main" id="{0C650791-98D1-4B32-8680-28520A67D8DD}"/>
              </a:ext>
            </a:extLst>
          </p:cNvPr>
          <p:cNvSpPr txBox="1"/>
          <p:nvPr/>
        </p:nvSpPr>
        <p:spPr>
          <a:xfrm>
            <a:off x="5941868" y="195693"/>
            <a:ext cx="49347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 object</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cxnSp>
        <p:nvCxnSpPr>
          <p:cNvPr id="18" name="直接连接符 17">
            <a:extLst>
              <a:ext uri="{FF2B5EF4-FFF2-40B4-BE49-F238E27FC236}">
                <a16:creationId xmlns:a16="http://schemas.microsoft.com/office/drawing/2014/main" id="{BDFFA32C-9C6B-442F-9659-C52F20871C13}"/>
              </a:ext>
            </a:extLst>
          </p:cNvPr>
          <p:cNvCxnSpPr/>
          <p:nvPr/>
        </p:nvCxnSpPr>
        <p:spPr>
          <a:xfrm>
            <a:off x="1049854" y="4333875"/>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9" name="直接连接符 18">
            <a:extLst>
              <a:ext uri="{FF2B5EF4-FFF2-40B4-BE49-F238E27FC236}">
                <a16:creationId xmlns:a16="http://schemas.microsoft.com/office/drawing/2014/main" id="{D5F09C57-C29A-4D2B-9D57-8DDA910DBA34}"/>
              </a:ext>
            </a:extLst>
          </p:cNvPr>
          <p:cNvCxnSpPr/>
          <p:nvPr/>
        </p:nvCxnSpPr>
        <p:spPr>
          <a:xfrm>
            <a:off x="983179" y="4705350"/>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2" name="矩形 21">
            <a:extLst>
              <a:ext uri="{FF2B5EF4-FFF2-40B4-BE49-F238E27FC236}">
                <a16:creationId xmlns:a16="http://schemas.microsoft.com/office/drawing/2014/main" id="{CD2C5EED-92AD-4888-892C-515C8240DF48}"/>
              </a:ext>
            </a:extLst>
          </p:cNvPr>
          <p:cNvSpPr/>
          <p:nvPr/>
        </p:nvSpPr>
        <p:spPr>
          <a:xfrm>
            <a:off x="705524" y="5801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标注: 弯曲线形 22">
            <a:extLst>
              <a:ext uri="{FF2B5EF4-FFF2-40B4-BE49-F238E27FC236}">
                <a16:creationId xmlns:a16="http://schemas.microsoft.com/office/drawing/2014/main" id="{00338CDC-A512-4386-9816-FF027D312587}"/>
              </a:ext>
            </a:extLst>
          </p:cNvPr>
          <p:cNvSpPr/>
          <p:nvPr/>
        </p:nvSpPr>
        <p:spPr>
          <a:xfrm rot="10800000">
            <a:off x="2408911" y="5936624"/>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文本框 23">
            <a:extLst>
              <a:ext uri="{FF2B5EF4-FFF2-40B4-BE49-F238E27FC236}">
                <a16:creationId xmlns:a16="http://schemas.microsoft.com/office/drawing/2014/main" id="{ADB93F59-6B18-443F-819E-399FE0C6F0C2}"/>
              </a:ext>
            </a:extLst>
          </p:cNvPr>
          <p:cNvSpPr txBox="1"/>
          <p:nvPr/>
        </p:nvSpPr>
        <p:spPr>
          <a:xfrm>
            <a:off x="5635873" y="5579406"/>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0" name="图片 19">
            <a:extLst>
              <a:ext uri="{FF2B5EF4-FFF2-40B4-BE49-F238E27FC236}">
                <a16:creationId xmlns:a16="http://schemas.microsoft.com/office/drawing/2014/main" id="{3941B004-84A1-4171-BE14-F9ED2BDB4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98" y="844005"/>
            <a:ext cx="11912916" cy="5044687"/>
          </a:xfrm>
          <a:prstGeom prst="rect">
            <a:avLst/>
          </a:prstGeom>
          <a:ln w="38100">
            <a:solidFill>
              <a:srgbClr val="0070C0"/>
            </a:solidFill>
          </a:ln>
        </p:spPr>
      </p:pic>
      <p:sp>
        <p:nvSpPr>
          <p:cNvPr id="27" name="标注: 线形 26">
            <a:extLst>
              <a:ext uri="{FF2B5EF4-FFF2-40B4-BE49-F238E27FC236}">
                <a16:creationId xmlns:a16="http://schemas.microsoft.com/office/drawing/2014/main" id="{39405D2D-E3BB-446F-AB19-746E93636973}"/>
              </a:ext>
            </a:extLst>
          </p:cNvPr>
          <p:cNvSpPr/>
          <p:nvPr/>
        </p:nvSpPr>
        <p:spPr>
          <a:xfrm>
            <a:off x="402764" y="1760753"/>
            <a:ext cx="1326637" cy="108000"/>
          </a:xfrm>
          <a:prstGeom prst="borderCallout1">
            <a:avLst>
              <a:gd name="adj1" fmla="val 34297"/>
              <a:gd name="adj2" fmla="val 100000"/>
              <a:gd name="adj3" fmla="val 17069"/>
              <a:gd name="adj4" fmla="val 123997"/>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C6727956-0385-45ED-BCB6-0F6B1B9238D7}"/>
              </a:ext>
            </a:extLst>
          </p:cNvPr>
          <p:cNvSpPr txBox="1"/>
          <p:nvPr/>
        </p:nvSpPr>
        <p:spPr>
          <a:xfrm>
            <a:off x="2021745" y="1568142"/>
            <a:ext cx="51158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Free </a:t>
            </a:r>
            <a:r>
              <a:rPr kumimoji="0" lang="en-US" altLang="zh-CN" sz="2000" b="0"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 object here</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63986933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9" name="图片 8">
            <a:extLst>
              <a:ext uri="{FF2B5EF4-FFF2-40B4-BE49-F238E27FC236}">
                <a16:creationId xmlns:a16="http://schemas.microsoft.com/office/drawing/2014/main" id="{3F6B2B1E-6C51-41C9-A613-314A85867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85" y="47625"/>
            <a:ext cx="8287176" cy="6750397"/>
          </a:xfrm>
          <a:prstGeom prst="rect">
            <a:avLst/>
          </a:prstGeom>
          <a:ln w="38100">
            <a:solidFill>
              <a:srgbClr val="0070C0"/>
            </a:solidFill>
          </a:ln>
        </p:spPr>
      </p:pic>
      <p:sp>
        <p:nvSpPr>
          <p:cNvPr id="10" name="矩形 9">
            <a:extLst>
              <a:ext uri="{FF2B5EF4-FFF2-40B4-BE49-F238E27FC236}">
                <a16:creationId xmlns:a16="http://schemas.microsoft.com/office/drawing/2014/main" id="{56361FB9-9C68-4D04-B390-C704CB606B5B}"/>
              </a:ext>
            </a:extLst>
          </p:cNvPr>
          <p:cNvSpPr/>
          <p:nvPr/>
        </p:nvSpPr>
        <p:spPr>
          <a:xfrm>
            <a:off x="1492285" y="2095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2A9F85F5-32F2-484D-A371-ECDF52C9408B}"/>
              </a:ext>
            </a:extLst>
          </p:cNvPr>
          <p:cNvSpPr/>
          <p:nvPr/>
        </p:nvSpPr>
        <p:spPr>
          <a:xfrm>
            <a:off x="1199941" y="5657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标注: 弯曲线形 11">
            <a:extLst>
              <a:ext uri="{FF2B5EF4-FFF2-40B4-BE49-F238E27FC236}">
                <a16:creationId xmlns:a16="http://schemas.microsoft.com/office/drawing/2014/main" id="{91BAF417-D1D7-46E9-9CE7-516A8D2E0B89}"/>
              </a:ext>
            </a:extLst>
          </p:cNvPr>
          <p:cNvSpPr/>
          <p:nvPr/>
        </p:nvSpPr>
        <p:spPr>
          <a:xfrm rot="10800000">
            <a:off x="2933699" y="57816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文本框 12">
            <a:extLst>
              <a:ext uri="{FF2B5EF4-FFF2-40B4-BE49-F238E27FC236}">
                <a16:creationId xmlns:a16="http://schemas.microsoft.com/office/drawing/2014/main" id="{F54E870E-4754-413D-B1A9-07E3DE917E10}"/>
              </a:ext>
            </a:extLst>
          </p:cNvPr>
          <p:cNvSpPr txBox="1"/>
          <p:nvPr/>
        </p:nvSpPr>
        <p:spPr>
          <a:xfrm>
            <a:off x="6098966" y="542700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4" name="文本框 13">
            <a:extLst>
              <a:ext uri="{FF2B5EF4-FFF2-40B4-BE49-F238E27FC236}">
                <a16:creationId xmlns:a16="http://schemas.microsoft.com/office/drawing/2014/main" id="{24FC9F3F-1B08-4F3E-9A26-C881D82467AC}"/>
              </a:ext>
            </a:extLst>
          </p:cNvPr>
          <p:cNvSpPr txBox="1"/>
          <p:nvPr/>
        </p:nvSpPr>
        <p:spPr>
          <a:xfrm>
            <a:off x="3237652" y="-21610"/>
            <a:ext cx="52472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1" i="1" u="sng" strike="noStrike" cap="none" spc="0" normalizeH="0" baseline="0" dirty="0">
                <a:ln>
                  <a:noFill/>
                </a:ln>
                <a:solidFill>
                  <a:srgbClr val="00CC00"/>
                </a:solidFill>
                <a:effectLst/>
                <a:uFillTx/>
                <a:latin typeface="Asap SemiBold"/>
                <a:ea typeface="Asap SemiBold"/>
                <a:cs typeface="Asap SemiBold"/>
                <a:sym typeface="Asap SemiBold"/>
              </a:rPr>
              <a:t>KEY_REF_COUNTER </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was decremented by 1 here.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15" name="图片 14">
            <a:extLst>
              <a:ext uri="{FF2B5EF4-FFF2-40B4-BE49-F238E27FC236}">
                <a16:creationId xmlns:a16="http://schemas.microsoft.com/office/drawing/2014/main" id="{6123C65C-480A-48A6-9682-74722FE7E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728" y="25747"/>
            <a:ext cx="9325630" cy="6804000"/>
          </a:xfrm>
          <a:prstGeom prst="rect">
            <a:avLst/>
          </a:prstGeom>
          <a:ln w="38100">
            <a:solidFill>
              <a:srgbClr val="0070C0"/>
            </a:solidFill>
          </a:ln>
        </p:spPr>
      </p:pic>
      <p:sp>
        <p:nvSpPr>
          <p:cNvPr id="2" name="标注: 线形 1">
            <a:extLst>
              <a:ext uri="{FF2B5EF4-FFF2-40B4-BE49-F238E27FC236}">
                <a16:creationId xmlns:a16="http://schemas.microsoft.com/office/drawing/2014/main" id="{A6F8019B-0B6C-4B46-82CA-7F33115D163D}"/>
              </a:ext>
            </a:extLst>
          </p:cNvPr>
          <p:cNvSpPr/>
          <p:nvPr/>
        </p:nvSpPr>
        <p:spPr>
          <a:xfrm>
            <a:off x="2412539" y="293903"/>
            <a:ext cx="1326637" cy="108000"/>
          </a:xfrm>
          <a:prstGeom prst="borderCallout1">
            <a:avLst>
              <a:gd name="adj1" fmla="val 34297"/>
              <a:gd name="adj2" fmla="val 100000"/>
              <a:gd name="adj3" fmla="val 87624"/>
              <a:gd name="adj4" fmla="val 266875"/>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文本框 15">
            <a:extLst>
              <a:ext uri="{FF2B5EF4-FFF2-40B4-BE49-F238E27FC236}">
                <a16:creationId xmlns:a16="http://schemas.microsoft.com/office/drawing/2014/main" id="{0C650791-98D1-4B32-8680-28520A67D8DD}"/>
              </a:ext>
            </a:extLst>
          </p:cNvPr>
          <p:cNvSpPr txBox="1"/>
          <p:nvPr/>
        </p:nvSpPr>
        <p:spPr>
          <a:xfrm>
            <a:off x="5941868" y="195693"/>
            <a:ext cx="49347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 object</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cxnSp>
        <p:nvCxnSpPr>
          <p:cNvPr id="18" name="直接连接符 17">
            <a:extLst>
              <a:ext uri="{FF2B5EF4-FFF2-40B4-BE49-F238E27FC236}">
                <a16:creationId xmlns:a16="http://schemas.microsoft.com/office/drawing/2014/main" id="{BDFFA32C-9C6B-442F-9659-C52F20871C13}"/>
              </a:ext>
            </a:extLst>
          </p:cNvPr>
          <p:cNvCxnSpPr/>
          <p:nvPr/>
        </p:nvCxnSpPr>
        <p:spPr>
          <a:xfrm>
            <a:off x="1049854" y="4333875"/>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9" name="直接连接符 18">
            <a:extLst>
              <a:ext uri="{FF2B5EF4-FFF2-40B4-BE49-F238E27FC236}">
                <a16:creationId xmlns:a16="http://schemas.microsoft.com/office/drawing/2014/main" id="{D5F09C57-C29A-4D2B-9D57-8DDA910DBA34}"/>
              </a:ext>
            </a:extLst>
          </p:cNvPr>
          <p:cNvCxnSpPr/>
          <p:nvPr/>
        </p:nvCxnSpPr>
        <p:spPr>
          <a:xfrm>
            <a:off x="983179" y="4705350"/>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2" name="矩形 21">
            <a:extLst>
              <a:ext uri="{FF2B5EF4-FFF2-40B4-BE49-F238E27FC236}">
                <a16:creationId xmlns:a16="http://schemas.microsoft.com/office/drawing/2014/main" id="{CD2C5EED-92AD-4888-892C-515C8240DF48}"/>
              </a:ext>
            </a:extLst>
          </p:cNvPr>
          <p:cNvSpPr/>
          <p:nvPr/>
        </p:nvSpPr>
        <p:spPr>
          <a:xfrm>
            <a:off x="705524" y="5801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标注: 弯曲线形 22">
            <a:extLst>
              <a:ext uri="{FF2B5EF4-FFF2-40B4-BE49-F238E27FC236}">
                <a16:creationId xmlns:a16="http://schemas.microsoft.com/office/drawing/2014/main" id="{00338CDC-A512-4386-9816-FF027D312587}"/>
              </a:ext>
            </a:extLst>
          </p:cNvPr>
          <p:cNvSpPr/>
          <p:nvPr/>
        </p:nvSpPr>
        <p:spPr>
          <a:xfrm rot="10800000">
            <a:off x="2408911" y="5936624"/>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文本框 23">
            <a:extLst>
              <a:ext uri="{FF2B5EF4-FFF2-40B4-BE49-F238E27FC236}">
                <a16:creationId xmlns:a16="http://schemas.microsoft.com/office/drawing/2014/main" id="{ADB93F59-6B18-443F-819E-399FE0C6F0C2}"/>
              </a:ext>
            </a:extLst>
          </p:cNvPr>
          <p:cNvSpPr txBox="1"/>
          <p:nvPr/>
        </p:nvSpPr>
        <p:spPr>
          <a:xfrm>
            <a:off x="5635873" y="5579406"/>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0" name="图片 19">
            <a:extLst>
              <a:ext uri="{FF2B5EF4-FFF2-40B4-BE49-F238E27FC236}">
                <a16:creationId xmlns:a16="http://schemas.microsoft.com/office/drawing/2014/main" id="{3941B004-84A1-4171-BE14-F9ED2BDB4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98" y="844005"/>
            <a:ext cx="11912916" cy="5044687"/>
          </a:xfrm>
          <a:prstGeom prst="rect">
            <a:avLst/>
          </a:prstGeom>
          <a:ln w="38100">
            <a:solidFill>
              <a:srgbClr val="0070C0"/>
            </a:solidFill>
          </a:ln>
        </p:spPr>
      </p:pic>
      <p:sp>
        <p:nvSpPr>
          <p:cNvPr id="27" name="标注: 线形 26">
            <a:extLst>
              <a:ext uri="{FF2B5EF4-FFF2-40B4-BE49-F238E27FC236}">
                <a16:creationId xmlns:a16="http://schemas.microsoft.com/office/drawing/2014/main" id="{39405D2D-E3BB-446F-AB19-746E93636973}"/>
              </a:ext>
            </a:extLst>
          </p:cNvPr>
          <p:cNvSpPr/>
          <p:nvPr/>
        </p:nvSpPr>
        <p:spPr>
          <a:xfrm>
            <a:off x="402764" y="1760753"/>
            <a:ext cx="1326637" cy="108000"/>
          </a:xfrm>
          <a:prstGeom prst="borderCallout1">
            <a:avLst>
              <a:gd name="adj1" fmla="val 34297"/>
              <a:gd name="adj2" fmla="val 100000"/>
              <a:gd name="adj3" fmla="val 17069"/>
              <a:gd name="adj4" fmla="val 123997"/>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C6727956-0385-45ED-BCB6-0F6B1B9238D7}"/>
              </a:ext>
            </a:extLst>
          </p:cNvPr>
          <p:cNvSpPr txBox="1"/>
          <p:nvPr/>
        </p:nvSpPr>
        <p:spPr>
          <a:xfrm>
            <a:off x="2021745" y="1568142"/>
            <a:ext cx="51158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Free </a:t>
            </a:r>
            <a:r>
              <a:rPr kumimoji="0" lang="en-US" altLang="zh-CN" sz="2000" b="0"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 object here</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5" name="图片 24">
            <a:extLst>
              <a:ext uri="{FF2B5EF4-FFF2-40B4-BE49-F238E27FC236}">
                <a16:creationId xmlns:a16="http://schemas.microsoft.com/office/drawing/2014/main" id="{914109CE-DC0C-4C5F-8516-3C35DF5D28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8" y="423501"/>
            <a:ext cx="11301294" cy="5646471"/>
          </a:xfrm>
          <a:prstGeom prst="rect">
            <a:avLst/>
          </a:prstGeom>
          <a:ln w="38100">
            <a:solidFill>
              <a:srgbClr val="0070C0"/>
            </a:solidFill>
          </a:ln>
        </p:spPr>
      </p:pic>
      <p:sp>
        <p:nvSpPr>
          <p:cNvPr id="26" name="矩形 25">
            <a:extLst>
              <a:ext uri="{FF2B5EF4-FFF2-40B4-BE49-F238E27FC236}">
                <a16:creationId xmlns:a16="http://schemas.microsoft.com/office/drawing/2014/main" id="{4F87F0A7-F665-4CC1-B5CE-1EFA7EFA191D}"/>
              </a:ext>
            </a:extLst>
          </p:cNvPr>
          <p:cNvSpPr/>
          <p:nvPr/>
        </p:nvSpPr>
        <p:spPr>
          <a:xfrm>
            <a:off x="83698" y="4848225"/>
            <a:ext cx="2871983" cy="143999"/>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矩形 27">
            <a:extLst>
              <a:ext uri="{FF2B5EF4-FFF2-40B4-BE49-F238E27FC236}">
                <a16:creationId xmlns:a16="http://schemas.microsoft.com/office/drawing/2014/main" id="{CE6D7722-8630-4117-8078-9DF48AC739C8}"/>
              </a:ext>
            </a:extLst>
          </p:cNvPr>
          <p:cNvSpPr/>
          <p:nvPr/>
        </p:nvSpPr>
        <p:spPr>
          <a:xfrm>
            <a:off x="10029825" y="5191125"/>
            <a:ext cx="1226993" cy="767518"/>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0" name="直接箭头连接符 29">
            <a:extLst>
              <a:ext uri="{FF2B5EF4-FFF2-40B4-BE49-F238E27FC236}">
                <a16:creationId xmlns:a16="http://schemas.microsoft.com/office/drawing/2014/main" id="{6DB08009-4C98-49E5-AD5E-FCAE14BA9428}"/>
              </a:ext>
            </a:extLst>
          </p:cNvPr>
          <p:cNvCxnSpPr/>
          <p:nvPr/>
        </p:nvCxnSpPr>
        <p:spPr>
          <a:xfrm flipH="1" flipV="1">
            <a:off x="9316368" y="4834752"/>
            <a:ext cx="935528" cy="356372"/>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85E716C1-5911-4BBD-BECA-BB7189353054}"/>
              </a:ext>
            </a:extLst>
          </p:cNvPr>
          <p:cNvSpPr txBox="1"/>
          <p:nvPr/>
        </p:nvSpPr>
        <p:spPr>
          <a:xfrm>
            <a:off x="6904563" y="4547524"/>
            <a:ext cx="24340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Use freed memory</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63968739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9" name="图片 8">
            <a:extLst>
              <a:ext uri="{FF2B5EF4-FFF2-40B4-BE49-F238E27FC236}">
                <a16:creationId xmlns:a16="http://schemas.microsoft.com/office/drawing/2014/main" id="{3F6B2B1E-6C51-41C9-A613-314A85867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85" y="47625"/>
            <a:ext cx="8287176" cy="6750397"/>
          </a:xfrm>
          <a:prstGeom prst="rect">
            <a:avLst/>
          </a:prstGeom>
          <a:ln w="38100">
            <a:solidFill>
              <a:srgbClr val="0070C0"/>
            </a:solidFill>
          </a:ln>
        </p:spPr>
      </p:pic>
      <p:sp>
        <p:nvSpPr>
          <p:cNvPr id="10" name="矩形 9">
            <a:extLst>
              <a:ext uri="{FF2B5EF4-FFF2-40B4-BE49-F238E27FC236}">
                <a16:creationId xmlns:a16="http://schemas.microsoft.com/office/drawing/2014/main" id="{56361FB9-9C68-4D04-B390-C704CB606B5B}"/>
              </a:ext>
            </a:extLst>
          </p:cNvPr>
          <p:cNvSpPr/>
          <p:nvPr/>
        </p:nvSpPr>
        <p:spPr>
          <a:xfrm>
            <a:off x="1492285" y="2095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2A9F85F5-32F2-484D-A371-ECDF52C9408B}"/>
              </a:ext>
            </a:extLst>
          </p:cNvPr>
          <p:cNvSpPr/>
          <p:nvPr/>
        </p:nvSpPr>
        <p:spPr>
          <a:xfrm>
            <a:off x="1199941" y="5657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标注: 弯曲线形 11">
            <a:extLst>
              <a:ext uri="{FF2B5EF4-FFF2-40B4-BE49-F238E27FC236}">
                <a16:creationId xmlns:a16="http://schemas.microsoft.com/office/drawing/2014/main" id="{91BAF417-D1D7-46E9-9CE7-516A8D2E0B89}"/>
              </a:ext>
            </a:extLst>
          </p:cNvPr>
          <p:cNvSpPr/>
          <p:nvPr/>
        </p:nvSpPr>
        <p:spPr>
          <a:xfrm rot="10800000">
            <a:off x="2933699" y="57816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文本框 12">
            <a:extLst>
              <a:ext uri="{FF2B5EF4-FFF2-40B4-BE49-F238E27FC236}">
                <a16:creationId xmlns:a16="http://schemas.microsoft.com/office/drawing/2014/main" id="{F54E870E-4754-413D-B1A9-07E3DE917E10}"/>
              </a:ext>
            </a:extLst>
          </p:cNvPr>
          <p:cNvSpPr txBox="1"/>
          <p:nvPr/>
        </p:nvSpPr>
        <p:spPr>
          <a:xfrm>
            <a:off x="6098966" y="542700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4" name="文本框 13">
            <a:extLst>
              <a:ext uri="{FF2B5EF4-FFF2-40B4-BE49-F238E27FC236}">
                <a16:creationId xmlns:a16="http://schemas.microsoft.com/office/drawing/2014/main" id="{24FC9F3F-1B08-4F3E-9A26-C881D82467AC}"/>
              </a:ext>
            </a:extLst>
          </p:cNvPr>
          <p:cNvSpPr txBox="1"/>
          <p:nvPr/>
        </p:nvSpPr>
        <p:spPr>
          <a:xfrm>
            <a:off x="3237652" y="-21610"/>
            <a:ext cx="524727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1" i="1" u="sng" strike="noStrike" cap="none" spc="0" normalizeH="0" baseline="0" dirty="0">
                <a:ln>
                  <a:noFill/>
                </a:ln>
                <a:solidFill>
                  <a:srgbClr val="00CC00"/>
                </a:solidFill>
                <a:effectLst/>
                <a:uFillTx/>
                <a:latin typeface="Asap SemiBold"/>
                <a:ea typeface="Asap SemiBold"/>
                <a:cs typeface="Asap SemiBold"/>
                <a:sym typeface="Asap SemiBold"/>
              </a:rPr>
              <a:t>KEY_REF_COUNTER </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was decremented by 1 here.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15" name="图片 14">
            <a:extLst>
              <a:ext uri="{FF2B5EF4-FFF2-40B4-BE49-F238E27FC236}">
                <a16:creationId xmlns:a16="http://schemas.microsoft.com/office/drawing/2014/main" id="{6123C65C-480A-48A6-9682-74722FE7E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728" y="25747"/>
            <a:ext cx="9325630" cy="6804000"/>
          </a:xfrm>
          <a:prstGeom prst="rect">
            <a:avLst/>
          </a:prstGeom>
          <a:ln w="38100">
            <a:solidFill>
              <a:srgbClr val="0070C0"/>
            </a:solidFill>
          </a:ln>
        </p:spPr>
      </p:pic>
      <p:sp>
        <p:nvSpPr>
          <p:cNvPr id="2" name="标注: 线形 1">
            <a:extLst>
              <a:ext uri="{FF2B5EF4-FFF2-40B4-BE49-F238E27FC236}">
                <a16:creationId xmlns:a16="http://schemas.microsoft.com/office/drawing/2014/main" id="{A6F8019B-0B6C-4B46-82CA-7F33115D163D}"/>
              </a:ext>
            </a:extLst>
          </p:cNvPr>
          <p:cNvSpPr/>
          <p:nvPr/>
        </p:nvSpPr>
        <p:spPr>
          <a:xfrm>
            <a:off x="2412539" y="293903"/>
            <a:ext cx="1326637" cy="108000"/>
          </a:xfrm>
          <a:prstGeom prst="borderCallout1">
            <a:avLst>
              <a:gd name="adj1" fmla="val 34297"/>
              <a:gd name="adj2" fmla="val 100000"/>
              <a:gd name="adj3" fmla="val 87624"/>
              <a:gd name="adj4" fmla="val 266875"/>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文本框 15">
            <a:extLst>
              <a:ext uri="{FF2B5EF4-FFF2-40B4-BE49-F238E27FC236}">
                <a16:creationId xmlns:a16="http://schemas.microsoft.com/office/drawing/2014/main" id="{0C650791-98D1-4B32-8680-28520A67D8DD}"/>
              </a:ext>
            </a:extLst>
          </p:cNvPr>
          <p:cNvSpPr txBox="1"/>
          <p:nvPr/>
        </p:nvSpPr>
        <p:spPr>
          <a:xfrm>
            <a:off x="5941868" y="195693"/>
            <a:ext cx="49347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 object</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cxnSp>
        <p:nvCxnSpPr>
          <p:cNvPr id="18" name="直接连接符 17">
            <a:extLst>
              <a:ext uri="{FF2B5EF4-FFF2-40B4-BE49-F238E27FC236}">
                <a16:creationId xmlns:a16="http://schemas.microsoft.com/office/drawing/2014/main" id="{BDFFA32C-9C6B-442F-9659-C52F20871C13}"/>
              </a:ext>
            </a:extLst>
          </p:cNvPr>
          <p:cNvCxnSpPr/>
          <p:nvPr/>
        </p:nvCxnSpPr>
        <p:spPr>
          <a:xfrm>
            <a:off x="1049854" y="4333875"/>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9" name="直接连接符 18">
            <a:extLst>
              <a:ext uri="{FF2B5EF4-FFF2-40B4-BE49-F238E27FC236}">
                <a16:creationId xmlns:a16="http://schemas.microsoft.com/office/drawing/2014/main" id="{D5F09C57-C29A-4D2B-9D57-8DDA910DBA34}"/>
              </a:ext>
            </a:extLst>
          </p:cNvPr>
          <p:cNvCxnSpPr/>
          <p:nvPr/>
        </p:nvCxnSpPr>
        <p:spPr>
          <a:xfrm>
            <a:off x="983179" y="4705350"/>
            <a:ext cx="3454005"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2" name="矩形 21">
            <a:extLst>
              <a:ext uri="{FF2B5EF4-FFF2-40B4-BE49-F238E27FC236}">
                <a16:creationId xmlns:a16="http://schemas.microsoft.com/office/drawing/2014/main" id="{CD2C5EED-92AD-4888-892C-515C8240DF48}"/>
              </a:ext>
            </a:extLst>
          </p:cNvPr>
          <p:cNvSpPr/>
          <p:nvPr/>
        </p:nvSpPr>
        <p:spPr>
          <a:xfrm>
            <a:off x="705524" y="5801850"/>
            <a:ext cx="1755740" cy="144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标注: 弯曲线形 22">
            <a:extLst>
              <a:ext uri="{FF2B5EF4-FFF2-40B4-BE49-F238E27FC236}">
                <a16:creationId xmlns:a16="http://schemas.microsoft.com/office/drawing/2014/main" id="{00338CDC-A512-4386-9816-FF027D312587}"/>
              </a:ext>
            </a:extLst>
          </p:cNvPr>
          <p:cNvSpPr/>
          <p:nvPr/>
        </p:nvSpPr>
        <p:spPr>
          <a:xfrm rot="10800000">
            <a:off x="2408911" y="5936624"/>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文本框 23">
            <a:extLst>
              <a:ext uri="{FF2B5EF4-FFF2-40B4-BE49-F238E27FC236}">
                <a16:creationId xmlns:a16="http://schemas.microsoft.com/office/drawing/2014/main" id="{ADB93F59-6B18-443F-819E-399FE0C6F0C2}"/>
              </a:ext>
            </a:extLst>
          </p:cNvPr>
          <p:cNvSpPr txBox="1"/>
          <p:nvPr/>
        </p:nvSpPr>
        <p:spPr>
          <a:xfrm>
            <a:off x="5635873" y="5579406"/>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0" name="图片 19">
            <a:extLst>
              <a:ext uri="{FF2B5EF4-FFF2-40B4-BE49-F238E27FC236}">
                <a16:creationId xmlns:a16="http://schemas.microsoft.com/office/drawing/2014/main" id="{3941B004-84A1-4171-BE14-F9ED2BDB4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98" y="844005"/>
            <a:ext cx="11912916" cy="5044687"/>
          </a:xfrm>
          <a:prstGeom prst="rect">
            <a:avLst/>
          </a:prstGeom>
          <a:ln w="38100">
            <a:solidFill>
              <a:srgbClr val="0070C0"/>
            </a:solidFill>
          </a:ln>
        </p:spPr>
      </p:pic>
      <p:sp>
        <p:nvSpPr>
          <p:cNvPr id="27" name="标注: 线形 26">
            <a:extLst>
              <a:ext uri="{FF2B5EF4-FFF2-40B4-BE49-F238E27FC236}">
                <a16:creationId xmlns:a16="http://schemas.microsoft.com/office/drawing/2014/main" id="{39405D2D-E3BB-446F-AB19-746E93636973}"/>
              </a:ext>
            </a:extLst>
          </p:cNvPr>
          <p:cNvSpPr/>
          <p:nvPr/>
        </p:nvSpPr>
        <p:spPr>
          <a:xfrm>
            <a:off x="402764" y="1760753"/>
            <a:ext cx="1326637" cy="108000"/>
          </a:xfrm>
          <a:prstGeom prst="borderCallout1">
            <a:avLst>
              <a:gd name="adj1" fmla="val 34297"/>
              <a:gd name="adj2" fmla="val 100000"/>
              <a:gd name="adj3" fmla="val 17069"/>
              <a:gd name="adj4" fmla="val 123997"/>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C6727956-0385-45ED-BCB6-0F6B1B9238D7}"/>
              </a:ext>
            </a:extLst>
          </p:cNvPr>
          <p:cNvSpPr txBox="1"/>
          <p:nvPr/>
        </p:nvSpPr>
        <p:spPr>
          <a:xfrm>
            <a:off x="2021745" y="1568142"/>
            <a:ext cx="511582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Free </a:t>
            </a:r>
            <a:r>
              <a:rPr kumimoji="0" lang="en-US" altLang="zh-CN" sz="2000" b="0" i="0" u="none" strike="noStrike" cap="none" spc="0" normalizeH="0" baseline="0" dirty="0" err="1">
                <a:ln>
                  <a:noFill/>
                </a:ln>
                <a:solidFill>
                  <a:srgbClr val="FF0000"/>
                </a:solidFill>
                <a:effectLst/>
                <a:uFillTx/>
                <a:latin typeface="Asap SemiBold"/>
                <a:ea typeface="Asap SemiBold"/>
                <a:cs typeface="Asap SemiBold"/>
                <a:sym typeface="Asap SemiBold"/>
              </a:rPr>
              <a:t>VmbComMmioHandlerAdapter</a:t>
            </a: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 object here</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5" name="图片 24">
            <a:extLst>
              <a:ext uri="{FF2B5EF4-FFF2-40B4-BE49-F238E27FC236}">
                <a16:creationId xmlns:a16="http://schemas.microsoft.com/office/drawing/2014/main" id="{914109CE-DC0C-4C5F-8516-3C35DF5D28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8" y="423501"/>
            <a:ext cx="11301294" cy="5646471"/>
          </a:xfrm>
          <a:prstGeom prst="rect">
            <a:avLst/>
          </a:prstGeom>
          <a:ln w="38100">
            <a:solidFill>
              <a:srgbClr val="0070C0"/>
            </a:solidFill>
          </a:ln>
        </p:spPr>
      </p:pic>
      <p:sp>
        <p:nvSpPr>
          <p:cNvPr id="26" name="矩形 25">
            <a:extLst>
              <a:ext uri="{FF2B5EF4-FFF2-40B4-BE49-F238E27FC236}">
                <a16:creationId xmlns:a16="http://schemas.microsoft.com/office/drawing/2014/main" id="{4F87F0A7-F665-4CC1-B5CE-1EFA7EFA191D}"/>
              </a:ext>
            </a:extLst>
          </p:cNvPr>
          <p:cNvSpPr/>
          <p:nvPr/>
        </p:nvSpPr>
        <p:spPr>
          <a:xfrm>
            <a:off x="83698" y="4848225"/>
            <a:ext cx="2871983" cy="143999"/>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矩形 27">
            <a:extLst>
              <a:ext uri="{FF2B5EF4-FFF2-40B4-BE49-F238E27FC236}">
                <a16:creationId xmlns:a16="http://schemas.microsoft.com/office/drawing/2014/main" id="{CE6D7722-8630-4117-8078-9DF48AC739C8}"/>
              </a:ext>
            </a:extLst>
          </p:cNvPr>
          <p:cNvSpPr/>
          <p:nvPr/>
        </p:nvSpPr>
        <p:spPr>
          <a:xfrm>
            <a:off x="10029825" y="5191125"/>
            <a:ext cx="1226993" cy="767518"/>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0" name="直接箭头连接符 29">
            <a:extLst>
              <a:ext uri="{FF2B5EF4-FFF2-40B4-BE49-F238E27FC236}">
                <a16:creationId xmlns:a16="http://schemas.microsoft.com/office/drawing/2014/main" id="{6DB08009-4C98-49E5-AD5E-FCAE14BA9428}"/>
              </a:ext>
            </a:extLst>
          </p:cNvPr>
          <p:cNvCxnSpPr/>
          <p:nvPr/>
        </p:nvCxnSpPr>
        <p:spPr>
          <a:xfrm flipH="1" flipV="1">
            <a:off x="9316368" y="4834752"/>
            <a:ext cx="935528" cy="356372"/>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85E716C1-5911-4BBD-BECA-BB7189353054}"/>
              </a:ext>
            </a:extLst>
          </p:cNvPr>
          <p:cNvSpPr txBox="1"/>
          <p:nvPr/>
        </p:nvSpPr>
        <p:spPr>
          <a:xfrm>
            <a:off x="6904563" y="4547524"/>
            <a:ext cx="24340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Use freed memory</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29" name="图片 28">
            <a:extLst>
              <a:ext uri="{FF2B5EF4-FFF2-40B4-BE49-F238E27FC236}">
                <a16:creationId xmlns:a16="http://schemas.microsoft.com/office/drawing/2014/main" id="{3DBEF7C3-EDD0-4166-A52A-AB8298F1E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469" y="227994"/>
            <a:ext cx="10412148" cy="5941887"/>
          </a:xfrm>
          <a:prstGeom prst="rect">
            <a:avLst/>
          </a:prstGeom>
          <a:noFill/>
          <a:ln w="38100">
            <a:solidFill>
              <a:srgbClr val="0070C0"/>
            </a:solidFill>
          </a:ln>
        </p:spPr>
      </p:pic>
      <p:sp>
        <p:nvSpPr>
          <p:cNvPr id="31" name="矩形 30">
            <a:extLst>
              <a:ext uri="{FF2B5EF4-FFF2-40B4-BE49-F238E27FC236}">
                <a16:creationId xmlns:a16="http://schemas.microsoft.com/office/drawing/2014/main" id="{77F1BD09-5EDE-433D-B25A-1C43E5B87651}"/>
              </a:ext>
            </a:extLst>
          </p:cNvPr>
          <p:cNvSpPr/>
          <p:nvPr/>
        </p:nvSpPr>
        <p:spPr>
          <a:xfrm>
            <a:off x="3565271" y="4741189"/>
            <a:ext cx="6933688" cy="535097"/>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62832719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Exploit thinking</a:t>
            </a:r>
          </a:p>
          <a:p>
            <a:pPr lvl="1">
              <a:spcBef>
                <a:spcPts val="1000"/>
              </a:spcBef>
              <a:defRPr/>
            </a:pPr>
            <a:r>
              <a:rPr lang="en-US" altLang="zh-CN" dirty="0">
                <a:solidFill>
                  <a:sysClr val="windowText" lastClr="000000"/>
                </a:solidFill>
                <a:latin typeface="等线" panose="020F0502020204030204"/>
                <a:ea typeface="等线" panose="02010600030101010101" pitchFamily="2" charset="-122"/>
              </a:rPr>
              <a:t>Find suitable object for heap Spray in a vmwp.exe process.</a:t>
            </a:r>
            <a:endPar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Why failed?</a:t>
            </a:r>
          </a:p>
          <a:p>
            <a:pPr lvl="1">
              <a:spcBef>
                <a:spcPts val="1000"/>
              </a:spcBef>
              <a:defRPr/>
            </a:pP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Still finding…</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1700787331"/>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Attack Interface</a:t>
            </a:r>
            <a:endParaRPr sz="5500" b="1" kern="0" spc="-247" dirty="0">
              <a:solidFill>
                <a:srgbClr val="FFFFFF"/>
              </a:solidFill>
              <a:latin typeface="Arial Black" panose="020B0A04020102020204"/>
              <a:sym typeface="Spartan Bold"/>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199972182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EDCBA00-05DC-4300-85C5-67EA8A696CD9}"/>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Attack Interface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7" name="内容占位符 2">
            <a:extLst>
              <a:ext uri="{FF2B5EF4-FFF2-40B4-BE49-F238E27FC236}">
                <a16:creationId xmlns:a16="http://schemas.microsoft.com/office/drawing/2014/main" id="{708D27A3-5306-4D3F-95B1-D1182D522108}"/>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F6B65B28-4F57-486C-95C1-C790A51B9AED}"/>
              </a:ext>
            </a:extLst>
          </p:cNvPr>
          <p:cNvSpPr/>
          <p:nvPr/>
        </p:nvSpPr>
        <p:spPr>
          <a:xfrm>
            <a:off x="1158948" y="2996696"/>
            <a:ext cx="9874101" cy="2914595"/>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Host Kernel Space(Ring 0)</a:t>
            </a:r>
            <a:endParaRPr kumimoji="0" lang="zh-CN" altLang="en-US"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933993B-7276-4CBA-9717-72041AC3BA96}"/>
              </a:ext>
            </a:extLst>
          </p:cNvPr>
          <p:cNvSpPr/>
          <p:nvPr/>
        </p:nvSpPr>
        <p:spPr>
          <a:xfrm>
            <a:off x="1158949" y="6057427"/>
            <a:ext cx="9874102" cy="38277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rPr>
              <a:t>Hypervisor Ring -1 (hvix64.exe/hvax64.exe)</a:t>
            </a:r>
            <a:endParaRPr kumimoji="0" lang="zh-CN" altLang="en-US" sz="1600" b="1"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6DF116B2-0D71-421C-8763-6A0E196A24B6}"/>
              </a:ext>
            </a:extLst>
          </p:cNvPr>
          <p:cNvSpPr/>
          <p:nvPr/>
        </p:nvSpPr>
        <p:spPr>
          <a:xfrm>
            <a:off x="5197899" y="4589486"/>
            <a:ext cx="1602238" cy="1321806"/>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vmbkmclr.sys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winhvr.sys</a:t>
            </a:r>
          </a:p>
        </p:txBody>
      </p:sp>
      <p:sp>
        <p:nvSpPr>
          <p:cNvPr id="2" name="矩形 1">
            <a:extLst>
              <a:ext uri="{FF2B5EF4-FFF2-40B4-BE49-F238E27FC236}">
                <a16:creationId xmlns:a16="http://schemas.microsoft.com/office/drawing/2014/main" id="{2B209814-86B1-4607-B29B-38FDBB586725}"/>
              </a:ext>
            </a:extLst>
          </p:cNvPr>
          <p:cNvSpPr/>
          <p:nvPr/>
        </p:nvSpPr>
        <p:spPr>
          <a:xfrm>
            <a:off x="1158949" y="1463458"/>
            <a:ext cx="6298123" cy="147732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VMWP.exe (Ring3)</a:t>
            </a:r>
          </a:p>
          <a:p>
            <a:pPr marL="0" marR="0" indent="0" algn="ctr" defTabSz="825500" rtl="0" fontAlgn="auto" latinLnBrk="0" hangingPunct="0">
              <a:lnSpc>
                <a:spcPct val="100000"/>
              </a:lnSpc>
              <a:spcBef>
                <a:spcPts val="0"/>
              </a:spcBef>
              <a:spcAft>
                <a:spcPts val="0"/>
              </a:spcAft>
              <a:buClrTx/>
              <a:buSzTx/>
              <a:buFontTx/>
              <a:buNone/>
              <a:tabLst/>
            </a:pPr>
            <a:endParaRPr lang="en-US" altLang="zh-CN" sz="1600" b="1"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chemeClr val="tx2">
                    <a:lumMod val="10000"/>
                  </a:schemeClr>
                </a:solidFill>
                <a:latin typeface="Helvetica Neue Medium"/>
                <a:ea typeface="Helvetica Neue Medium"/>
                <a:cs typeface="Helvetica Neue Medium"/>
                <a:sym typeface="Helvetica Neue Medium"/>
              </a:rPr>
              <a:t>v</a:t>
            </a:r>
            <a:r>
              <a:rPr kumimoji="0" lang="en-US" altLang="zh-CN"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miccore.dll</a:t>
            </a:r>
          </a:p>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chemeClr val="tx2">
                    <a:lumMod val="10000"/>
                  </a:schemeClr>
                </a:solidFill>
                <a:latin typeface="Helvetica Neue Medium"/>
                <a:ea typeface="Helvetica Neue Medium"/>
                <a:cs typeface="Helvetica Neue Medium"/>
                <a:sym typeface="Helvetica Neue Medium"/>
              </a:rPr>
              <a:t>vmicvdev.dll</a:t>
            </a:r>
          </a:p>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chemeClr val="tx2">
                    <a:lumMod val="10000"/>
                  </a:schemeClr>
                </a:solidFill>
                <a:latin typeface="Helvetica Neue Medium"/>
                <a:ea typeface="Helvetica Neue Medium"/>
                <a:cs typeface="Helvetica Neue Medium"/>
                <a:sym typeface="Helvetica Neue Medium"/>
              </a:rPr>
              <a:t>v</a:t>
            </a:r>
            <a:r>
              <a:rPr kumimoji="0" lang="en-US" altLang="zh-CN"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muidev</a:t>
            </a:r>
            <a:r>
              <a:rPr lang="en-US" altLang="zh-CN" sz="1600" b="1" dirty="0">
                <a:solidFill>
                  <a:schemeClr val="tx2">
                    <a:lumMod val="10000"/>
                  </a:schemeClr>
                </a:solidFill>
                <a:latin typeface="Helvetica Neue Medium"/>
                <a:ea typeface="Helvetica Neue Medium"/>
                <a:cs typeface="Helvetica Neue Medium"/>
                <a:sym typeface="Helvetica Neue Medium"/>
              </a:rPr>
              <a:t>ices.dll</a:t>
            </a:r>
          </a:p>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chemeClr val="tx2">
                    <a:lumMod val="10000"/>
                  </a:schemeClr>
                </a:solidFill>
                <a:latin typeface="Helvetica Neue Medium"/>
                <a:ea typeface="Helvetica Neue Medium"/>
                <a:cs typeface="Helvetica Neue Medium"/>
                <a:sym typeface="Helvetica Neue Medium"/>
              </a:rPr>
              <a:t>v</a:t>
            </a:r>
            <a:r>
              <a:rPr kumimoji="0" lang="en-US" altLang="zh-CN"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mdynmem.dll</a:t>
            </a:r>
            <a:endParaRPr kumimoji="0" lang="zh-CN" altLang="en-US"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1" name="矩形 20">
            <a:extLst>
              <a:ext uri="{FF2B5EF4-FFF2-40B4-BE49-F238E27FC236}">
                <a16:creationId xmlns:a16="http://schemas.microsoft.com/office/drawing/2014/main" id="{6AC1EF5A-6469-40FC-9D37-3657E04FDC64}"/>
              </a:ext>
            </a:extLst>
          </p:cNvPr>
          <p:cNvSpPr/>
          <p:nvPr/>
        </p:nvSpPr>
        <p:spPr>
          <a:xfrm>
            <a:off x="8276052" y="1469768"/>
            <a:ext cx="2756997" cy="1476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chemeClr val="tx2">
                    <a:lumMod val="10000"/>
                  </a:schemeClr>
                </a:solidFill>
                <a:latin typeface="Helvetica Neue Medium"/>
                <a:ea typeface="Helvetica Neue Medium"/>
                <a:cs typeface="Helvetica Neue Medium"/>
                <a:sym typeface="Helvetica Neue Medium"/>
              </a:rPr>
              <a:t>vm</a:t>
            </a:r>
            <a:r>
              <a:rPr kumimoji="0" lang="en-US" altLang="zh-CN"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connect.exe</a:t>
            </a:r>
            <a:endParaRPr kumimoji="0" lang="zh-CN" altLang="en-US" sz="1600"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22" name="直接箭头连接符 21">
            <a:extLst>
              <a:ext uri="{FF2B5EF4-FFF2-40B4-BE49-F238E27FC236}">
                <a16:creationId xmlns:a16="http://schemas.microsoft.com/office/drawing/2014/main" id="{D6D21761-6DFE-4673-A34B-461271C05CF5}"/>
              </a:ext>
            </a:extLst>
          </p:cNvPr>
          <p:cNvCxnSpPr>
            <a:stCxn id="11" idx="1"/>
          </p:cNvCxnSpPr>
          <p:nvPr/>
        </p:nvCxnSpPr>
        <p:spPr>
          <a:xfrm flipH="1">
            <a:off x="4481465" y="5250389"/>
            <a:ext cx="716434" cy="8070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4FD6A2AE-B57B-45BE-AC70-5A923C4DA391}"/>
              </a:ext>
            </a:extLst>
          </p:cNvPr>
          <p:cNvCxnSpPr/>
          <p:nvPr/>
        </p:nvCxnSpPr>
        <p:spPr>
          <a:xfrm flipH="1" flipV="1">
            <a:off x="6800137" y="5250389"/>
            <a:ext cx="831934" cy="7857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文本框 24">
            <a:extLst>
              <a:ext uri="{FF2B5EF4-FFF2-40B4-BE49-F238E27FC236}">
                <a16:creationId xmlns:a16="http://schemas.microsoft.com/office/drawing/2014/main" id="{D0F67BE7-F56D-4778-863E-D774963FA6E6}"/>
              </a:ext>
            </a:extLst>
          </p:cNvPr>
          <p:cNvSpPr txBox="1"/>
          <p:nvPr/>
        </p:nvSpPr>
        <p:spPr>
          <a:xfrm>
            <a:off x="4127231" y="5664864"/>
            <a:ext cx="53909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6" name="文本框 25">
            <a:extLst>
              <a:ext uri="{FF2B5EF4-FFF2-40B4-BE49-F238E27FC236}">
                <a16:creationId xmlns:a16="http://schemas.microsoft.com/office/drawing/2014/main" id="{887F3B60-B5F2-484E-82E8-0E64B198CB10}"/>
              </a:ext>
            </a:extLst>
          </p:cNvPr>
          <p:cNvSpPr txBox="1"/>
          <p:nvPr/>
        </p:nvSpPr>
        <p:spPr>
          <a:xfrm>
            <a:off x="7433502" y="5657329"/>
            <a:ext cx="136394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 injection</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矩形 26">
            <a:extLst>
              <a:ext uri="{FF2B5EF4-FFF2-40B4-BE49-F238E27FC236}">
                <a16:creationId xmlns:a16="http://schemas.microsoft.com/office/drawing/2014/main" id="{465251D1-A849-41DF-801C-E34AC33D8435}"/>
              </a:ext>
            </a:extLst>
          </p:cNvPr>
          <p:cNvSpPr/>
          <p:nvPr/>
        </p:nvSpPr>
        <p:spPr>
          <a:xfrm>
            <a:off x="1473705" y="3090611"/>
            <a:ext cx="1789302" cy="1369109"/>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vmswitch.sys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vmsproxy.sys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vmsproxyhnic.sys</a:t>
            </a:r>
            <a:endParaRPr kumimoji="0" lang="zh-CN" altLang="en-US"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矩形 28">
            <a:extLst>
              <a:ext uri="{FF2B5EF4-FFF2-40B4-BE49-F238E27FC236}">
                <a16:creationId xmlns:a16="http://schemas.microsoft.com/office/drawing/2014/main" id="{F4A3D265-154E-458F-AB27-73CCE15E2BBE}"/>
              </a:ext>
            </a:extLst>
          </p:cNvPr>
          <p:cNvSpPr/>
          <p:nvPr/>
        </p:nvSpPr>
        <p:spPr>
          <a:xfrm>
            <a:off x="8576670" y="4487860"/>
            <a:ext cx="2043739" cy="1257828"/>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hvsocket</a:t>
            </a: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hvsocket.sys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hvsocketcontrol.sys</a:t>
            </a:r>
            <a:endParaRPr kumimoji="0" lang="zh-CN" altLang="en-US"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9D6C9AB8-0BA2-448F-9A0A-07A710BDA8BD}"/>
              </a:ext>
            </a:extLst>
          </p:cNvPr>
          <p:cNvSpPr/>
          <p:nvPr/>
        </p:nvSpPr>
        <p:spPr>
          <a:xfrm>
            <a:off x="1476901" y="4625322"/>
            <a:ext cx="1786106" cy="1120366"/>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PCI</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vpcivsp.sys</a:t>
            </a:r>
          </a:p>
        </p:txBody>
      </p:sp>
      <p:sp>
        <p:nvSpPr>
          <p:cNvPr id="31" name="矩形 30">
            <a:extLst>
              <a:ext uri="{FF2B5EF4-FFF2-40B4-BE49-F238E27FC236}">
                <a16:creationId xmlns:a16="http://schemas.microsoft.com/office/drawing/2014/main" id="{CEC878F8-7897-4105-A216-4C1CA6A0EFE6}"/>
              </a:ext>
            </a:extLst>
          </p:cNvPr>
          <p:cNvSpPr/>
          <p:nvPr/>
        </p:nvSpPr>
        <p:spPr>
          <a:xfrm>
            <a:off x="8576670" y="3075126"/>
            <a:ext cx="2043739" cy="1257829"/>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Storage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storvsp.sys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vhdparser.sys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vhdmp.sys</a:t>
            </a:r>
            <a:endParaRPr kumimoji="0" lang="zh-CN" altLang="en-US" sz="16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37" name="直接箭头连接符 36">
            <a:extLst>
              <a:ext uri="{FF2B5EF4-FFF2-40B4-BE49-F238E27FC236}">
                <a16:creationId xmlns:a16="http://schemas.microsoft.com/office/drawing/2014/main" id="{3CB401ED-F91A-4A89-BEC2-B2F7AF8E233B}"/>
              </a:ext>
            </a:extLst>
          </p:cNvPr>
          <p:cNvCxnSpPr/>
          <p:nvPr/>
        </p:nvCxnSpPr>
        <p:spPr>
          <a:xfrm>
            <a:off x="3263007" y="3811509"/>
            <a:ext cx="1934892" cy="813813"/>
          </a:xfrm>
          <a:prstGeom prst="straightConnector1">
            <a:avLst/>
          </a:prstGeom>
          <a:noFill/>
          <a:ln w="25400" cap="flat">
            <a:solidFill>
              <a:srgbClr val="FFC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39" name="直接箭头连接符 38">
            <a:extLst>
              <a:ext uri="{FF2B5EF4-FFF2-40B4-BE49-F238E27FC236}">
                <a16:creationId xmlns:a16="http://schemas.microsoft.com/office/drawing/2014/main" id="{49605BF2-221D-4A05-8DBF-3332E847A1EA}"/>
              </a:ext>
            </a:extLst>
          </p:cNvPr>
          <p:cNvCxnSpPr/>
          <p:nvPr/>
        </p:nvCxnSpPr>
        <p:spPr>
          <a:xfrm flipV="1">
            <a:off x="3263007" y="4716855"/>
            <a:ext cx="1934892" cy="463763"/>
          </a:xfrm>
          <a:prstGeom prst="straightConnector1">
            <a:avLst/>
          </a:prstGeom>
          <a:noFill/>
          <a:ln w="25400" cap="flat">
            <a:solidFill>
              <a:srgbClr val="FFC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41" name="直接箭头连接符 40">
            <a:extLst>
              <a:ext uri="{FF2B5EF4-FFF2-40B4-BE49-F238E27FC236}">
                <a16:creationId xmlns:a16="http://schemas.microsoft.com/office/drawing/2014/main" id="{0DBF15FD-A3E8-4D32-914A-2C02CCB76717}"/>
              </a:ext>
            </a:extLst>
          </p:cNvPr>
          <p:cNvCxnSpPr>
            <a:stCxn id="31" idx="1"/>
          </p:cNvCxnSpPr>
          <p:nvPr/>
        </p:nvCxnSpPr>
        <p:spPr>
          <a:xfrm flipH="1">
            <a:off x="6800137" y="3704041"/>
            <a:ext cx="1776533" cy="921281"/>
          </a:xfrm>
          <a:prstGeom prst="straightConnector1">
            <a:avLst/>
          </a:prstGeom>
          <a:noFill/>
          <a:ln w="25400" cap="flat">
            <a:solidFill>
              <a:srgbClr val="FFC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43" name="直接箭头连接符 42">
            <a:extLst>
              <a:ext uri="{FF2B5EF4-FFF2-40B4-BE49-F238E27FC236}">
                <a16:creationId xmlns:a16="http://schemas.microsoft.com/office/drawing/2014/main" id="{2F9A2703-6DEB-4A40-8A72-D95A697AD40E}"/>
              </a:ext>
            </a:extLst>
          </p:cNvPr>
          <p:cNvCxnSpPr>
            <a:stCxn id="29" idx="1"/>
          </p:cNvCxnSpPr>
          <p:nvPr/>
        </p:nvCxnSpPr>
        <p:spPr>
          <a:xfrm flipH="1" flipV="1">
            <a:off x="6800137" y="4716855"/>
            <a:ext cx="1776533" cy="399919"/>
          </a:xfrm>
          <a:prstGeom prst="straightConnector1">
            <a:avLst/>
          </a:prstGeom>
          <a:noFill/>
          <a:ln w="25400" cap="flat">
            <a:solidFill>
              <a:srgbClr val="FFC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44" name="文本框 43">
            <a:extLst>
              <a:ext uri="{FF2B5EF4-FFF2-40B4-BE49-F238E27FC236}">
                <a16:creationId xmlns:a16="http://schemas.microsoft.com/office/drawing/2014/main" id="{3A6B40E2-F3E3-4C43-BB5F-1B986CE9B4A7}"/>
              </a:ext>
            </a:extLst>
          </p:cNvPr>
          <p:cNvSpPr txBox="1"/>
          <p:nvPr/>
        </p:nvSpPr>
        <p:spPr>
          <a:xfrm>
            <a:off x="3628674" y="4029612"/>
            <a:ext cx="997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R/W VMBUS </a:t>
            </a:r>
          </a:p>
          <a:p>
            <a:pPr marL="0" marR="0" indent="0" algn="l" defTabSz="825500" rtl="0" fontAlgn="auto" latinLnBrk="0" hangingPunct="0">
              <a:lnSpc>
                <a:spcPct val="100000"/>
              </a:lnSpc>
              <a:spcBef>
                <a:spcPts val="0"/>
              </a:spcBef>
              <a:spcAft>
                <a:spcPts val="0"/>
              </a:spcAft>
              <a:buClrTx/>
              <a:buSzTx/>
              <a:buFontTx/>
              <a:buNone/>
              <a:tabLst/>
            </a:pPr>
            <a:r>
              <a:rPr lang="en-US" altLang="zh-CN" sz="1200" b="1" dirty="0" err="1">
                <a:solidFill>
                  <a:schemeClr val="tx2">
                    <a:lumMod val="10000"/>
                  </a:schemeClr>
                </a:solidFill>
                <a:latin typeface="Asap SemiBold"/>
                <a:ea typeface="Asap SemiBold"/>
                <a:cs typeface="Asap SemiBold"/>
                <a:sym typeface="Asap SemiBold"/>
              </a:rPr>
              <a:t>R</a:t>
            </a: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ingbuffer</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45" name="文本框 44">
            <a:extLst>
              <a:ext uri="{FF2B5EF4-FFF2-40B4-BE49-F238E27FC236}">
                <a16:creationId xmlns:a16="http://schemas.microsoft.com/office/drawing/2014/main" id="{99EB22B4-4061-469C-9B01-4B7DF5C213F5}"/>
              </a:ext>
            </a:extLst>
          </p:cNvPr>
          <p:cNvSpPr txBox="1"/>
          <p:nvPr/>
        </p:nvSpPr>
        <p:spPr>
          <a:xfrm>
            <a:off x="3526756" y="4848138"/>
            <a:ext cx="95471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R/W VMBUS </a:t>
            </a:r>
            <a:r>
              <a:rPr lang="en-US" altLang="zh-CN" sz="1200" b="1" dirty="0" err="1">
                <a:solidFill>
                  <a:schemeClr val="tx2">
                    <a:lumMod val="10000"/>
                  </a:schemeClr>
                </a:solidFill>
                <a:latin typeface="Asap SemiBold"/>
                <a:ea typeface="Asap SemiBold"/>
                <a:cs typeface="Asap SemiBold"/>
                <a:sym typeface="Asap SemiBold"/>
              </a:rPr>
              <a:t>R</a:t>
            </a: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ingbuffer</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46" name="文本框 45">
            <a:extLst>
              <a:ext uri="{FF2B5EF4-FFF2-40B4-BE49-F238E27FC236}">
                <a16:creationId xmlns:a16="http://schemas.microsoft.com/office/drawing/2014/main" id="{94CA9B32-A3C4-4DC3-AAC9-3F33C24E3777}"/>
              </a:ext>
            </a:extLst>
          </p:cNvPr>
          <p:cNvSpPr txBox="1"/>
          <p:nvPr/>
        </p:nvSpPr>
        <p:spPr>
          <a:xfrm>
            <a:off x="7036338" y="3861972"/>
            <a:ext cx="997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R/W VMBUS </a:t>
            </a:r>
          </a:p>
          <a:p>
            <a:pPr marL="0" marR="0" indent="0" algn="l" defTabSz="825500" rtl="0" fontAlgn="auto" latinLnBrk="0" hangingPunct="0">
              <a:lnSpc>
                <a:spcPct val="100000"/>
              </a:lnSpc>
              <a:spcBef>
                <a:spcPts val="0"/>
              </a:spcBef>
              <a:spcAft>
                <a:spcPts val="0"/>
              </a:spcAft>
              <a:buClrTx/>
              <a:buSzTx/>
              <a:buFontTx/>
              <a:buNone/>
              <a:tabLst/>
            </a:pPr>
            <a:r>
              <a:rPr lang="en-US" altLang="zh-CN" sz="1200" b="1" dirty="0" err="1">
                <a:solidFill>
                  <a:schemeClr val="tx2">
                    <a:lumMod val="10000"/>
                  </a:schemeClr>
                </a:solidFill>
                <a:latin typeface="Asap SemiBold"/>
                <a:ea typeface="Asap SemiBold"/>
                <a:cs typeface="Asap SemiBold"/>
                <a:sym typeface="Asap SemiBold"/>
              </a:rPr>
              <a:t>R</a:t>
            </a: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ingbuffer</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47" name="文本框 46">
            <a:extLst>
              <a:ext uri="{FF2B5EF4-FFF2-40B4-BE49-F238E27FC236}">
                <a16:creationId xmlns:a16="http://schemas.microsoft.com/office/drawing/2014/main" id="{3D3BD58C-4718-4645-BD06-A80362F89B18}"/>
              </a:ext>
            </a:extLst>
          </p:cNvPr>
          <p:cNvSpPr txBox="1"/>
          <p:nvPr/>
        </p:nvSpPr>
        <p:spPr>
          <a:xfrm>
            <a:off x="7484394" y="4959252"/>
            <a:ext cx="997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R/W VMBUS </a:t>
            </a:r>
          </a:p>
          <a:p>
            <a:pPr marL="0" marR="0" indent="0" algn="l" defTabSz="825500" rtl="0" fontAlgn="auto" latinLnBrk="0" hangingPunct="0">
              <a:lnSpc>
                <a:spcPct val="100000"/>
              </a:lnSpc>
              <a:spcBef>
                <a:spcPts val="0"/>
              </a:spcBef>
              <a:spcAft>
                <a:spcPts val="0"/>
              </a:spcAft>
              <a:buClrTx/>
              <a:buSzTx/>
              <a:buFontTx/>
              <a:buNone/>
              <a:tabLst/>
            </a:pPr>
            <a:r>
              <a:rPr lang="en-US" altLang="zh-CN" sz="1200" b="1" dirty="0" err="1">
                <a:solidFill>
                  <a:schemeClr val="tx2">
                    <a:lumMod val="10000"/>
                  </a:schemeClr>
                </a:solidFill>
                <a:latin typeface="Asap SemiBold"/>
                <a:ea typeface="Asap SemiBold"/>
                <a:cs typeface="Asap SemiBold"/>
                <a:sym typeface="Asap SemiBold"/>
              </a:rPr>
              <a:t>R</a:t>
            </a: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ingbuffer</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48" name="箭头: 左右 47">
            <a:extLst>
              <a:ext uri="{FF2B5EF4-FFF2-40B4-BE49-F238E27FC236}">
                <a16:creationId xmlns:a16="http://schemas.microsoft.com/office/drawing/2014/main" id="{5606E9B8-08AD-4C03-BCE1-24DC10943D2C}"/>
              </a:ext>
            </a:extLst>
          </p:cNvPr>
          <p:cNvSpPr/>
          <p:nvPr/>
        </p:nvSpPr>
        <p:spPr>
          <a:xfrm>
            <a:off x="7457072" y="2074106"/>
            <a:ext cx="818980" cy="288000"/>
          </a:xfrm>
          <a:prstGeom prst="lef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文本框 48">
            <a:extLst>
              <a:ext uri="{FF2B5EF4-FFF2-40B4-BE49-F238E27FC236}">
                <a16:creationId xmlns:a16="http://schemas.microsoft.com/office/drawing/2014/main" id="{C7567AA1-2BA9-4D70-9A06-CF5498BBF96B}"/>
              </a:ext>
            </a:extLst>
          </p:cNvPr>
          <p:cNvSpPr txBox="1"/>
          <p:nvPr/>
        </p:nvSpPr>
        <p:spPr>
          <a:xfrm>
            <a:off x="7617191" y="1894488"/>
            <a:ext cx="53909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socket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50" name="箭头: 上下 49">
            <a:extLst>
              <a:ext uri="{FF2B5EF4-FFF2-40B4-BE49-F238E27FC236}">
                <a16:creationId xmlns:a16="http://schemas.microsoft.com/office/drawing/2014/main" id="{33F893F2-4521-4CA8-A148-1DD48C5FB084}"/>
              </a:ext>
            </a:extLst>
          </p:cNvPr>
          <p:cNvSpPr/>
          <p:nvPr/>
        </p:nvSpPr>
        <p:spPr>
          <a:xfrm>
            <a:off x="5914332" y="2871816"/>
            <a:ext cx="228166" cy="1717670"/>
          </a:xfrm>
          <a:prstGeom prst="up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文本框 50">
            <a:extLst>
              <a:ext uri="{FF2B5EF4-FFF2-40B4-BE49-F238E27FC236}">
                <a16:creationId xmlns:a16="http://schemas.microsoft.com/office/drawing/2014/main" id="{536DD569-CF01-40FC-99E0-D0E1E8997A14}"/>
              </a:ext>
            </a:extLst>
          </p:cNvPr>
          <p:cNvSpPr txBox="1"/>
          <p:nvPr/>
        </p:nvSpPr>
        <p:spPr>
          <a:xfrm>
            <a:off x="6077950" y="3473352"/>
            <a:ext cx="122400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I/O write &amp; read</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52" name="爆炸形: 8 pt  51">
            <a:extLst>
              <a:ext uri="{FF2B5EF4-FFF2-40B4-BE49-F238E27FC236}">
                <a16:creationId xmlns:a16="http://schemas.microsoft.com/office/drawing/2014/main" id="{9162A791-6CD8-482B-84FF-584EEB1D3313}"/>
              </a:ext>
            </a:extLst>
          </p:cNvPr>
          <p:cNvSpPr/>
          <p:nvPr/>
        </p:nvSpPr>
        <p:spPr>
          <a:xfrm>
            <a:off x="1819656" y="2362106"/>
            <a:ext cx="310896" cy="344518"/>
          </a:xfrm>
          <a:prstGeom prst="irregularSeal1">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爆炸形: 8 pt  52">
            <a:extLst>
              <a:ext uri="{FF2B5EF4-FFF2-40B4-BE49-F238E27FC236}">
                <a16:creationId xmlns:a16="http://schemas.microsoft.com/office/drawing/2014/main" id="{061087CE-4D05-4EBD-8E4F-7CB9E3953B91}"/>
              </a:ext>
            </a:extLst>
          </p:cNvPr>
          <p:cNvSpPr/>
          <p:nvPr/>
        </p:nvSpPr>
        <p:spPr>
          <a:xfrm>
            <a:off x="1642872" y="3282602"/>
            <a:ext cx="310896" cy="344518"/>
          </a:xfrm>
          <a:prstGeom prst="irregularSeal1">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爆炸形: 8 pt  53">
            <a:extLst>
              <a:ext uri="{FF2B5EF4-FFF2-40B4-BE49-F238E27FC236}">
                <a16:creationId xmlns:a16="http://schemas.microsoft.com/office/drawing/2014/main" id="{4EA23F48-59B5-4845-B4AF-C1CA0802098D}"/>
              </a:ext>
            </a:extLst>
          </p:cNvPr>
          <p:cNvSpPr/>
          <p:nvPr/>
        </p:nvSpPr>
        <p:spPr>
          <a:xfrm>
            <a:off x="8692896" y="3364898"/>
            <a:ext cx="310896" cy="344518"/>
          </a:xfrm>
          <a:prstGeom prst="irregularSeal1">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爆炸形: 8 pt  54">
            <a:extLst>
              <a:ext uri="{FF2B5EF4-FFF2-40B4-BE49-F238E27FC236}">
                <a16:creationId xmlns:a16="http://schemas.microsoft.com/office/drawing/2014/main" id="{007BCFEC-4467-48AD-B6C8-1CCE163E7BA3}"/>
              </a:ext>
            </a:extLst>
          </p:cNvPr>
          <p:cNvSpPr/>
          <p:nvPr/>
        </p:nvSpPr>
        <p:spPr>
          <a:xfrm>
            <a:off x="1972056" y="6089810"/>
            <a:ext cx="310896" cy="344518"/>
          </a:xfrm>
          <a:prstGeom prst="irregularSeal1">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256588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EDCBA00-05DC-4300-85C5-67EA8A696CD9}"/>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Attack Interface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7" name="内容占位符 2">
            <a:extLst>
              <a:ext uri="{FF2B5EF4-FFF2-40B4-BE49-F238E27FC236}">
                <a16:creationId xmlns:a16="http://schemas.microsoft.com/office/drawing/2014/main" id="{708D27A3-5306-4D3F-95B1-D1182D522108}"/>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5B57BE27-8FCD-491D-A335-EF22D3061CAE}"/>
              </a:ext>
            </a:extLst>
          </p:cNvPr>
          <p:cNvSpPr/>
          <p:nvPr/>
        </p:nvSpPr>
        <p:spPr>
          <a:xfrm>
            <a:off x="521208" y="2031591"/>
            <a:ext cx="2039112" cy="9972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Guest Ring0</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5" name="矩形 4">
            <a:extLst>
              <a:ext uri="{FF2B5EF4-FFF2-40B4-BE49-F238E27FC236}">
                <a16:creationId xmlns:a16="http://schemas.microsoft.com/office/drawing/2014/main" id="{0483279D-1121-4D48-92AF-39CA60A95C7C}"/>
              </a:ext>
            </a:extLst>
          </p:cNvPr>
          <p:cNvSpPr/>
          <p:nvPr/>
        </p:nvSpPr>
        <p:spPr>
          <a:xfrm>
            <a:off x="521208" y="4049389"/>
            <a:ext cx="2039112" cy="99720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b="1" dirty="0">
                <a:solidFill>
                  <a:schemeClr val="tx2">
                    <a:lumMod val="10000"/>
                  </a:schemeClr>
                </a:solidFill>
                <a:latin typeface="Helvetica Neue Medium"/>
                <a:ea typeface="Helvetica Neue Medium"/>
                <a:cs typeface="Helvetica Neue Medium"/>
                <a:sym typeface="Helvetica Neue Medium"/>
              </a:rPr>
              <a:t>Hypervisor Ring-1</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4" name="直接箭头连接符 3">
            <a:extLst>
              <a:ext uri="{FF2B5EF4-FFF2-40B4-BE49-F238E27FC236}">
                <a16:creationId xmlns:a16="http://schemas.microsoft.com/office/drawing/2014/main" id="{E5D08B2B-E5B9-453A-9920-7B0C2F92B331}"/>
              </a:ext>
            </a:extLst>
          </p:cNvPr>
          <p:cNvCxnSpPr/>
          <p:nvPr/>
        </p:nvCxnSpPr>
        <p:spPr>
          <a:xfrm>
            <a:off x="2075688" y="3028791"/>
            <a:ext cx="0" cy="10205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696BB900-084E-4928-8150-4F34744A2A31}"/>
              </a:ext>
            </a:extLst>
          </p:cNvPr>
          <p:cNvCxnSpPr/>
          <p:nvPr/>
        </p:nvCxnSpPr>
        <p:spPr>
          <a:xfrm flipV="1">
            <a:off x="969264" y="3028791"/>
            <a:ext cx="0" cy="10205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47BD3B9C-D7D0-484E-B765-BF24B2B6B5B9}"/>
              </a:ext>
            </a:extLst>
          </p:cNvPr>
          <p:cNvSpPr txBox="1"/>
          <p:nvPr/>
        </p:nvSpPr>
        <p:spPr>
          <a:xfrm>
            <a:off x="2086409" y="3393335"/>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A04FF6CB-CD5D-48D6-B672-ECA23F1ED7CD}"/>
              </a:ext>
            </a:extLst>
          </p:cNvPr>
          <p:cNvSpPr txBox="1"/>
          <p:nvPr/>
        </p:nvSpPr>
        <p:spPr>
          <a:xfrm>
            <a:off x="287026" y="3393335"/>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2" name="左大括号 11">
            <a:extLst>
              <a:ext uri="{FF2B5EF4-FFF2-40B4-BE49-F238E27FC236}">
                <a16:creationId xmlns:a16="http://schemas.microsoft.com/office/drawing/2014/main" id="{2C25EC1C-3FEA-4874-BFB4-4DC999D86411}"/>
              </a:ext>
            </a:extLst>
          </p:cNvPr>
          <p:cNvSpPr/>
          <p:nvPr/>
        </p:nvSpPr>
        <p:spPr>
          <a:xfrm>
            <a:off x="2619966" y="1578847"/>
            <a:ext cx="267950" cy="1914708"/>
          </a:xfrm>
          <a:prstGeom prst="leftBrace">
            <a:avLst>
              <a:gd name="adj1" fmla="val 88462"/>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3" name="左大括号 12">
            <a:extLst>
              <a:ext uri="{FF2B5EF4-FFF2-40B4-BE49-F238E27FC236}">
                <a16:creationId xmlns:a16="http://schemas.microsoft.com/office/drawing/2014/main" id="{ECD95525-8824-466A-8E27-4EA92094ED1D}"/>
              </a:ext>
            </a:extLst>
          </p:cNvPr>
          <p:cNvSpPr/>
          <p:nvPr/>
        </p:nvSpPr>
        <p:spPr>
          <a:xfrm>
            <a:off x="2621268" y="3590635"/>
            <a:ext cx="267950" cy="1914708"/>
          </a:xfrm>
          <a:prstGeom prst="leftBrace">
            <a:avLst>
              <a:gd name="adj1" fmla="val 88462"/>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4" name="文本占位符 13">
            <a:extLst>
              <a:ext uri="{FF2B5EF4-FFF2-40B4-BE49-F238E27FC236}">
                <a16:creationId xmlns:a16="http://schemas.microsoft.com/office/drawing/2014/main" id="{932B975B-9197-46D7-997F-93CC585C2440}"/>
              </a:ext>
            </a:extLst>
          </p:cNvPr>
          <p:cNvSpPr>
            <a:spLocks noGrp="1"/>
          </p:cNvSpPr>
          <p:nvPr>
            <p:ph type="body" sz="quarter" idx="1"/>
          </p:nvPr>
        </p:nvSpPr>
        <p:spPr>
          <a:xfrm>
            <a:off x="2887916" y="1476376"/>
            <a:ext cx="8415083" cy="2017179"/>
          </a:xfrm>
        </p:spPr>
        <p:txBody>
          <a:bodyPr/>
          <a:lstStyle/>
          <a:p>
            <a:pPr marL="342900" indent="-342900">
              <a:buFont typeface="Arial" panose="020B0604020202020204" pitchFamily="34" charset="0"/>
              <a:buChar char="•"/>
            </a:pPr>
            <a:r>
              <a:rPr lang="en-US" altLang="zh-CN" sz="1800" dirty="0" err="1"/>
              <a:t>vmcall</a:t>
            </a:r>
            <a:endParaRPr lang="en-US" altLang="zh-CN" sz="1800" dirty="0"/>
          </a:p>
          <a:p>
            <a:pPr marL="342900" indent="-342900">
              <a:buFont typeface="Arial" panose="020B0604020202020204" pitchFamily="34" charset="0"/>
              <a:buChar char="•"/>
            </a:pPr>
            <a:r>
              <a:rPr lang="en-US" altLang="zh-CN" sz="1800" dirty="0"/>
              <a:t>MSRs W/R</a:t>
            </a:r>
          </a:p>
          <a:p>
            <a:pPr marL="342900" indent="-342900">
              <a:buFont typeface="Arial" panose="020B0604020202020204" pitchFamily="34" charset="0"/>
              <a:buChar char="•"/>
            </a:pPr>
            <a:r>
              <a:rPr lang="en-US" altLang="zh-CN" sz="1800" dirty="0"/>
              <a:t>APIC Address operation</a:t>
            </a:r>
          </a:p>
          <a:p>
            <a:pPr marL="342900" indent="-342900">
              <a:buFont typeface="Arial" panose="020B0604020202020204" pitchFamily="34" charset="0"/>
              <a:buChar char="•"/>
            </a:pPr>
            <a:r>
              <a:rPr lang="en-US" altLang="zh-CN" sz="1800" dirty="0"/>
              <a:t>Nested Virtual Machine</a:t>
            </a:r>
            <a:endParaRPr lang="zh-CN" altLang="en-US" sz="1800" dirty="0"/>
          </a:p>
        </p:txBody>
      </p:sp>
      <p:sp>
        <p:nvSpPr>
          <p:cNvPr id="15" name="文本占位符 13">
            <a:extLst>
              <a:ext uri="{FF2B5EF4-FFF2-40B4-BE49-F238E27FC236}">
                <a16:creationId xmlns:a16="http://schemas.microsoft.com/office/drawing/2014/main" id="{33974BDF-07F0-4BD6-BA43-6A4D8A5BB813}"/>
              </a:ext>
            </a:extLst>
          </p:cNvPr>
          <p:cNvSpPr txBox="1">
            <a:spLocks/>
          </p:cNvSpPr>
          <p:nvPr/>
        </p:nvSpPr>
        <p:spPr>
          <a:xfrm>
            <a:off x="2887915" y="3539399"/>
            <a:ext cx="8415083" cy="2017179"/>
          </a:xfrm>
          <a:prstGeom prst="rect">
            <a:avLst/>
          </a:prstGeom>
        </p:spPr>
        <p:txBody>
          <a:bodyPr anchor="t"/>
          <a:lstStyle>
            <a:lvl1pPr marL="0" marR="0" indent="0" algn="l" defTabSz="412733" latinLnBrk="0">
              <a:lnSpc>
                <a:spcPct val="100000"/>
              </a:lnSpc>
              <a:spcBef>
                <a:spcPts val="500"/>
              </a:spcBef>
              <a:spcAft>
                <a:spcPts val="5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l" defTabSz="412733" latinLnBrk="0">
              <a:lnSpc>
                <a:spcPct val="100000"/>
              </a:lnSpc>
              <a:spcBef>
                <a:spcPts val="500"/>
              </a:spcBef>
              <a:spcAft>
                <a:spcPts val="500"/>
              </a:spcAft>
              <a:buClrTx/>
              <a:buSzTx/>
              <a:buFontTx/>
              <a:buNone/>
              <a:tabLst/>
              <a:defRPr sz="1667"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l" defTabSz="412733" latinLnBrk="0">
              <a:lnSpc>
                <a:spcPct val="100000"/>
              </a:lnSpc>
              <a:spcBef>
                <a:spcPts val="500"/>
              </a:spcBef>
              <a:spcAft>
                <a:spcPts val="500"/>
              </a:spcAft>
              <a:buClrTx/>
              <a:buSzTx/>
              <a:buFontTx/>
              <a:buNone/>
              <a:tabLst/>
              <a:defRPr sz="1167"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1904924"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6pPr>
            <a:lvl7pPr marL="2222411"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7pPr>
            <a:lvl8pPr marL="2539898"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8pPr>
            <a:lvl9pPr marL="2857386"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9pPr>
          </a:lstStyle>
          <a:p>
            <a:pPr marL="342900" indent="-342900">
              <a:buFont typeface="Arial" panose="020B0604020202020204" pitchFamily="34" charset="0"/>
              <a:buChar char="•"/>
            </a:pPr>
            <a:r>
              <a:rPr lang="en-US" altLang="zh-CN" sz="1800" kern="0" dirty="0" err="1"/>
              <a:t>vmcall</a:t>
            </a:r>
            <a:endParaRPr lang="en-US" altLang="zh-CN" sz="1800" kern="0" dirty="0"/>
          </a:p>
          <a:p>
            <a:pPr marL="342900" indent="-342900">
              <a:buFont typeface="Arial" panose="020B0604020202020204" pitchFamily="34" charset="0"/>
              <a:buChar char="•"/>
            </a:pPr>
            <a:r>
              <a:rPr lang="en-US" altLang="zh-CN" sz="1800" kern="0" dirty="0"/>
              <a:t>MSRs virtualization</a:t>
            </a:r>
          </a:p>
          <a:p>
            <a:pPr marL="342900" indent="-342900">
              <a:buFont typeface="Arial" panose="020B0604020202020204" pitchFamily="34" charset="0"/>
              <a:buChar char="•"/>
            </a:pPr>
            <a:r>
              <a:rPr lang="en-US" altLang="zh-CN" sz="1800" kern="0" dirty="0"/>
              <a:t>APIC virtualization</a:t>
            </a:r>
          </a:p>
          <a:p>
            <a:pPr marL="342900" indent="-342900">
              <a:buFont typeface="Arial" panose="020B0604020202020204" pitchFamily="34" charset="0"/>
              <a:buChar char="•"/>
            </a:pPr>
            <a:r>
              <a:rPr lang="en-US" altLang="zh-CN" sz="1800" kern="0" dirty="0"/>
              <a:t>Nested virtualization</a:t>
            </a:r>
          </a:p>
          <a:p>
            <a:pPr marL="342900" indent="-342900">
              <a:buFont typeface="Arial" panose="020B0604020202020204" pitchFamily="34" charset="0"/>
              <a:buChar char="•"/>
            </a:pPr>
            <a:r>
              <a:rPr lang="en-US" altLang="zh-CN" sz="1800" kern="0" dirty="0"/>
              <a:t>Guest Physical Address Translate</a:t>
            </a:r>
          </a:p>
          <a:p>
            <a:pPr marL="342900" indent="-342900">
              <a:buFont typeface="Arial" panose="020B0604020202020204" pitchFamily="34" charset="0"/>
              <a:buChar char="•"/>
            </a:pPr>
            <a:endParaRPr lang="zh-CN" altLang="en-US" sz="1800" kern="0" dirty="0"/>
          </a:p>
        </p:txBody>
      </p:sp>
    </p:spTree>
    <p:extLst>
      <p:ext uri="{BB962C8B-B14F-4D97-AF65-F5344CB8AC3E}">
        <p14:creationId xmlns:p14="http://schemas.microsoft.com/office/powerpoint/2010/main" val="28029083"/>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EDCBA00-05DC-4300-85C5-67EA8A696CD9}"/>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Attack Interface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7" name="内容占位符 2">
            <a:extLst>
              <a:ext uri="{FF2B5EF4-FFF2-40B4-BE49-F238E27FC236}">
                <a16:creationId xmlns:a16="http://schemas.microsoft.com/office/drawing/2014/main" id="{708D27A3-5306-4D3F-95B1-D1182D522108}"/>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5B57BE27-8FCD-491D-A335-EF22D3061CAE}"/>
              </a:ext>
            </a:extLst>
          </p:cNvPr>
          <p:cNvSpPr/>
          <p:nvPr/>
        </p:nvSpPr>
        <p:spPr>
          <a:xfrm>
            <a:off x="521208" y="2402007"/>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Guest Ring0</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5" name="矩形 4">
            <a:extLst>
              <a:ext uri="{FF2B5EF4-FFF2-40B4-BE49-F238E27FC236}">
                <a16:creationId xmlns:a16="http://schemas.microsoft.com/office/drawing/2014/main" id="{0483279D-1121-4D48-92AF-39CA60A95C7C}"/>
              </a:ext>
            </a:extLst>
          </p:cNvPr>
          <p:cNvSpPr/>
          <p:nvPr/>
        </p:nvSpPr>
        <p:spPr>
          <a:xfrm>
            <a:off x="521208" y="3195300"/>
            <a:ext cx="2039088" cy="276999"/>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b="1" dirty="0">
                <a:solidFill>
                  <a:schemeClr val="tx2">
                    <a:lumMod val="10000"/>
                  </a:schemeClr>
                </a:solidFill>
                <a:latin typeface="Helvetica Neue Medium"/>
                <a:ea typeface="Helvetica Neue Medium"/>
                <a:cs typeface="Helvetica Neue Medium"/>
                <a:sym typeface="Helvetica Neue Medium"/>
              </a:rPr>
              <a:t>Hypervisor Ring-1</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4" name="直接箭头连接符 3">
            <a:extLst>
              <a:ext uri="{FF2B5EF4-FFF2-40B4-BE49-F238E27FC236}">
                <a16:creationId xmlns:a16="http://schemas.microsoft.com/office/drawing/2014/main" id="{E5D08B2B-E5B9-453A-9920-7B0C2F92B331}"/>
              </a:ext>
            </a:extLst>
          </p:cNvPr>
          <p:cNvCxnSpPr>
            <a:cxnSpLocks/>
          </p:cNvCxnSpPr>
          <p:nvPr/>
        </p:nvCxnSpPr>
        <p:spPr>
          <a:xfrm>
            <a:off x="2086409" y="2673515"/>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696BB900-084E-4928-8150-4F34744A2A31}"/>
              </a:ext>
            </a:extLst>
          </p:cNvPr>
          <p:cNvCxnSpPr>
            <a:cxnSpLocks/>
          </p:cNvCxnSpPr>
          <p:nvPr/>
        </p:nvCxnSpPr>
        <p:spPr>
          <a:xfrm flipV="1">
            <a:off x="969264" y="2679006"/>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47BD3B9C-D7D0-484E-B765-BF24B2B6B5B9}"/>
              </a:ext>
            </a:extLst>
          </p:cNvPr>
          <p:cNvSpPr txBox="1"/>
          <p:nvPr/>
        </p:nvSpPr>
        <p:spPr>
          <a:xfrm>
            <a:off x="2070934" y="2764801"/>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A04FF6CB-CD5D-48D6-B672-ECA23F1ED7CD}"/>
              </a:ext>
            </a:extLst>
          </p:cNvPr>
          <p:cNvSpPr txBox="1"/>
          <p:nvPr/>
        </p:nvSpPr>
        <p:spPr>
          <a:xfrm>
            <a:off x="287026" y="279352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2" name="左大括号 11">
            <a:extLst>
              <a:ext uri="{FF2B5EF4-FFF2-40B4-BE49-F238E27FC236}">
                <a16:creationId xmlns:a16="http://schemas.microsoft.com/office/drawing/2014/main" id="{2C25EC1C-3FEA-4874-BFB4-4DC999D86411}"/>
              </a:ext>
            </a:extLst>
          </p:cNvPr>
          <p:cNvSpPr/>
          <p:nvPr/>
        </p:nvSpPr>
        <p:spPr>
          <a:xfrm>
            <a:off x="2619966" y="1578847"/>
            <a:ext cx="267950" cy="1914708"/>
          </a:xfrm>
          <a:prstGeom prst="leftBrace">
            <a:avLst>
              <a:gd name="adj1" fmla="val 88462"/>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3" name="左大括号 12">
            <a:extLst>
              <a:ext uri="{FF2B5EF4-FFF2-40B4-BE49-F238E27FC236}">
                <a16:creationId xmlns:a16="http://schemas.microsoft.com/office/drawing/2014/main" id="{ECD95525-8824-466A-8E27-4EA92094ED1D}"/>
              </a:ext>
            </a:extLst>
          </p:cNvPr>
          <p:cNvSpPr/>
          <p:nvPr/>
        </p:nvSpPr>
        <p:spPr>
          <a:xfrm>
            <a:off x="2619966" y="3640040"/>
            <a:ext cx="267950" cy="1914708"/>
          </a:xfrm>
          <a:prstGeom prst="leftBrace">
            <a:avLst>
              <a:gd name="adj1" fmla="val 88462"/>
              <a:gd name="adj2" fmla="val 22301"/>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4" name="文本占位符 13">
            <a:extLst>
              <a:ext uri="{FF2B5EF4-FFF2-40B4-BE49-F238E27FC236}">
                <a16:creationId xmlns:a16="http://schemas.microsoft.com/office/drawing/2014/main" id="{932B975B-9197-46D7-997F-93CC585C2440}"/>
              </a:ext>
            </a:extLst>
          </p:cNvPr>
          <p:cNvSpPr>
            <a:spLocks noGrp="1"/>
          </p:cNvSpPr>
          <p:nvPr>
            <p:ph type="body" sz="quarter" idx="1"/>
          </p:nvPr>
        </p:nvSpPr>
        <p:spPr>
          <a:xfrm>
            <a:off x="2887916" y="1476376"/>
            <a:ext cx="8415083" cy="2017179"/>
          </a:xfrm>
        </p:spPr>
        <p:txBody>
          <a:bodyPr/>
          <a:lstStyle/>
          <a:p>
            <a:r>
              <a:rPr lang="en-US" altLang="zh-CN" sz="1800" dirty="0"/>
              <a:t>VMCALL 0x5C HVCALL_POST_MESSAGE (</a:t>
            </a:r>
            <a:r>
              <a:rPr lang="en-US" altLang="zh-CN" sz="1800" dirty="0" err="1"/>
              <a:t>vmbus_post_msg</a:t>
            </a:r>
            <a:r>
              <a:rPr lang="en-US" altLang="zh-CN" sz="1800" dirty="0"/>
              <a:t>)</a:t>
            </a:r>
          </a:p>
          <a:p>
            <a:pPr marL="342900" indent="-342900">
              <a:buFont typeface="Arial" panose="020B0604020202020204" pitchFamily="34" charset="0"/>
              <a:buChar char="•"/>
            </a:pPr>
            <a:r>
              <a:rPr lang="en-US" altLang="zh-CN" sz="1800" dirty="0"/>
              <a:t>CHANNELMSG_*</a:t>
            </a:r>
          </a:p>
          <a:p>
            <a:pPr marL="342900" indent="-342900">
              <a:buFont typeface="Arial" panose="020B0604020202020204" pitchFamily="34" charset="0"/>
              <a:buChar char="•"/>
            </a:pPr>
            <a:r>
              <a:rPr lang="en-US" altLang="zh-CN" sz="1800" dirty="0"/>
              <a:t>For example : CHANNELMSG_OPENCHANNEL</a:t>
            </a:r>
          </a:p>
          <a:p>
            <a:pPr lvl="3"/>
            <a:r>
              <a:rPr lang="en-US" altLang="zh-CN" sz="1300" dirty="0"/>
              <a:t>				   </a:t>
            </a:r>
            <a:r>
              <a:rPr lang="en-US" altLang="zh-CN" sz="1800" dirty="0"/>
              <a:t>CHANNELMSG_CLOSECHANNEL </a:t>
            </a:r>
          </a:p>
          <a:p>
            <a:pPr lvl="3"/>
            <a:r>
              <a:rPr lang="en-US" altLang="zh-CN" sz="1800" dirty="0"/>
              <a:t>				  </a:t>
            </a:r>
            <a:r>
              <a:rPr lang="en-US" altLang="zh-CN" sz="1800" dirty="0" err="1"/>
              <a:t>etc</a:t>
            </a:r>
            <a:r>
              <a:rPr lang="en-US" altLang="zh-CN" sz="1800" dirty="0"/>
              <a:t>…</a:t>
            </a:r>
            <a:endParaRPr lang="zh-CN" altLang="en-US" sz="1800" dirty="0"/>
          </a:p>
        </p:txBody>
      </p:sp>
      <p:sp>
        <p:nvSpPr>
          <p:cNvPr id="15" name="文本占位符 13">
            <a:extLst>
              <a:ext uri="{FF2B5EF4-FFF2-40B4-BE49-F238E27FC236}">
                <a16:creationId xmlns:a16="http://schemas.microsoft.com/office/drawing/2014/main" id="{33974BDF-07F0-4BD6-BA43-6A4D8A5BB813}"/>
              </a:ext>
            </a:extLst>
          </p:cNvPr>
          <p:cNvSpPr txBox="1">
            <a:spLocks/>
          </p:cNvSpPr>
          <p:nvPr/>
        </p:nvSpPr>
        <p:spPr>
          <a:xfrm>
            <a:off x="2886613" y="3588804"/>
            <a:ext cx="8415083" cy="2017179"/>
          </a:xfrm>
          <a:prstGeom prst="rect">
            <a:avLst/>
          </a:prstGeom>
        </p:spPr>
        <p:txBody>
          <a:bodyPr anchor="t"/>
          <a:lstStyle>
            <a:lvl1pPr marL="0" marR="0" indent="0" algn="l" defTabSz="412733" latinLnBrk="0">
              <a:lnSpc>
                <a:spcPct val="100000"/>
              </a:lnSpc>
              <a:spcBef>
                <a:spcPts val="500"/>
              </a:spcBef>
              <a:spcAft>
                <a:spcPts val="5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l" defTabSz="412733" latinLnBrk="0">
              <a:lnSpc>
                <a:spcPct val="100000"/>
              </a:lnSpc>
              <a:spcBef>
                <a:spcPts val="500"/>
              </a:spcBef>
              <a:spcAft>
                <a:spcPts val="500"/>
              </a:spcAft>
              <a:buClrTx/>
              <a:buSzTx/>
              <a:buFontTx/>
              <a:buNone/>
              <a:tabLst/>
              <a:defRPr sz="1667"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l" defTabSz="412733" latinLnBrk="0">
              <a:lnSpc>
                <a:spcPct val="100000"/>
              </a:lnSpc>
              <a:spcBef>
                <a:spcPts val="500"/>
              </a:spcBef>
              <a:spcAft>
                <a:spcPts val="500"/>
              </a:spcAft>
              <a:buClrTx/>
              <a:buSzTx/>
              <a:buFontTx/>
              <a:buNone/>
              <a:tabLst/>
              <a:defRPr sz="1167"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1904924"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6pPr>
            <a:lvl7pPr marL="2222411"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7pPr>
            <a:lvl8pPr marL="2539898"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8pPr>
            <a:lvl9pPr marL="2857386"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9pPr>
          </a:lstStyle>
          <a:p>
            <a:r>
              <a:rPr lang="en-US" altLang="zh-CN" sz="1800" kern="0" dirty="0"/>
              <a:t>Process channel Message From Guest</a:t>
            </a:r>
          </a:p>
          <a:p>
            <a:pPr marL="342900" indent="-342900">
              <a:buFont typeface="Arial" panose="020B0604020202020204" pitchFamily="34" charset="0"/>
              <a:buChar char="•"/>
            </a:pPr>
            <a:r>
              <a:rPr lang="en-US" altLang="zh-CN" sz="1800" kern="0" dirty="0" err="1"/>
              <a:t>ChReceiveChannelMessage</a:t>
            </a:r>
            <a:endParaRPr lang="zh-CN" altLang="en-US" sz="1800" kern="0" dirty="0"/>
          </a:p>
        </p:txBody>
      </p:sp>
      <p:sp>
        <p:nvSpPr>
          <p:cNvPr id="17" name="矩形 16">
            <a:extLst>
              <a:ext uri="{FF2B5EF4-FFF2-40B4-BE49-F238E27FC236}">
                <a16:creationId xmlns:a16="http://schemas.microsoft.com/office/drawing/2014/main" id="{41ED6A89-805F-4553-A698-0BD6E03F9773}"/>
              </a:ext>
            </a:extLst>
          </p:cNvPr>
          <p:cNvSpPr/>
          <p:nvPr/>
        </p:nvSpPr>
        <p:spPr>
          <a:xfrm>
            <a:off x="521208" y="3980426"/>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Host VMBUS</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18" name="直接箭头连接符 17">
            <a:extLst>
              <a:ext uri="{FF2B5EF4-FFF2-40B4-BE49-F238E27FC236}">
                <a16:creationId xmlns:a16="http://schemas.microsoft.com/office/drawing/2014/main" id="{9DAE2A6D-2A4E-4029-BEE4-206E929760FB}"/>
              </a:ext>
            </a:extLst>
          </p:cNvPr>
          <p:cNvCxnSpPr>
            <a:cxnSpLocks/>
          </p:cNvCxnSpPr>
          <p:nvPr/>
        </p:nvCxnSpPr>
        <p:spPr>
          <a:xfrm>
            <a:off x="2086409" y="3466808"/>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C88581ED-982B-45D9-9177-24ADA507B7A0}"/>
              </a:ext>
            </a:extLst>
          </p:cNvPr>
          <p:cNvCxnSpPr>
            <a:cxnSpLocks/>
          </p:cNvCxnSpPr>
          <p:nvPr/>
        </p:nvCxnSpPr>
        <p:spPr>
          <a:xfrm flipV="1">
            <a:off x="969264" y="3472299"/>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0980349B-310A-47F4-A0C1-1C5E8ABEAF17}"/>
              </a:ext>
            </a:extLst>
          </p:cNvPr>
          <p:cNvSpPr txBox="1"/>
          <p:nvPr/>
        </p:nvSpPr>
        <p:spPr>
          <a:xfrm>
            <a:off x="2070934" y="355809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1" name="文本框 20">
            <a:extLst>
              <a:ext uri="{FF2B5EF4-FFF2-40B4-BE49-F238E27FC236}">
                <a16:creationId xmlns:a16="http://schemas.microsoft.com/office/drawing/2014/main" id="{F43B878D-4757-43B6-8443-7DB64101385F}"/>
              </a:ext>
            </a:extLst>
          </p:cNvPr>
          <p:cNvSpPr txBox="1"/>
          <p:nvPr/>
        </p:nvSpPr>
        <p:spPr>
          <a:xfrm>
            <a:off x="453995" y="3580010"/>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左中括号 2">
            <a:extLst>
              <a:ext uri="{FF2B5EF4-FFF2-40B4-BE49-F238E27FC236}">
                <a16:creationId xmlns:a16="http://schemas.microsoft.com/office/drawing/2014/main" id="{D26040F6-7E63-4073-B0CA-79F6F0C55F85}"/>
              </a:ext>
            </a:extLst>
          </p:cNvPr>
          <p:cNvSpPr/>
          <p:nvPr/>
        </p:nvSpPr>
        <p:spPr>
          <a:xfrm>
            <a:off x="6336793" y="4160520"/>
            <a:ext cx="45719" cy="1125855"/>
          </a:xfrm>
          <a:prstGeom prst="leftBracke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8" name="文本框 7">
            <a:extLst>
              <a:ext uri="{FF2B5EF4-FFF2-40B4-BE49-F238E27FC236}">
                <a16:creationId xmlns:a16="http://schemas.microsoft.com/office/drawing/2014/main" id="{2333BA37-99BC-416C-9ECC-D71771DB8781}"/>
              </a:ext>
            </a:extLst>
          </p:cNvPr>
          <p:cNvSpPr txBox="1"/>
          <p:nvPr/>
        </p:nvSpPr>
        <p:spPr>
          <a:xfrm>
            <a:off x="6382512" y="4206672"/>
            <a:ext cx="180337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ChmOpenChannel</a:t>
            </a:r>
            <a:endParaRPr kumimoji="0" lang="en-US" altLang="zh-CN"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ChmCloseChannel</a:t>
            </a:r>
            <a:endParaRPr kumimoji="0" lang="en-US" altLang="zh-CN"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a:p>
            <a:pPr marL="0" marR="0" indent="0" algn="l" defTabSz="825500" rtl="0" fontAlgn="auto" latinLnBrk="0" hangingPunct="0">
              <a:lnSpc>
                <a:spcPct val="100000"/>
              </a:lnSpc>
              <a:spcBef>
                <a:spcPts val="0"/>
              </a:spcBef>
              <a:spcAft>
                <a:spcPts val="0"/>
              </a:spcAft>
              <a:buClrTx/>
              <a:buSzTx/>
              <a:buFontTx/>
              <a:buNone/>
              <a:tabLst/>
            </a:pPr>
            <a:r>
              <a:rPr lang="en-US" altLang="zh-CN" dirty="0" err="1">
                <a:solidFill>
                  <a:schemeClr val="tx2">
                    <a:lumMod val="10000"/>
                  </a:schemeClr>
                </a:solidFill>
                <a:latin typeface="Asap SemiBold"/>
                <a:ea typeface="Asap SemiBold"/>
                <a:cs typeface="Asap SemiBold"/>
                <a:sym typeface="Asap SemiBold"/>
              </a:rPr>
              <a:t>etc</a:t>
            </a:r>
            <a:r>
              <a:rPr lang="en-US" altLang="zh-CN" dirty="0">
                <a:solidFill>
                  <a:schemeClr val="tx2">
                    <a:lumMod val="10000"/>
                  </a:schemeClr>
                </a:solidFill>
                <a:latin typeface="Asap SemiBold"/>
                <a:ea typeface="Asap SemiBold"/>
                <a:cs typeface="Asap SemiBold"/>
                <a:sym typeface="Asap SemiBold"/>
              </a:rPr>
              <a:t>…</a:t>
            </a:r>
            <a:endParaRPr kumimoji="0" lang="zh-CN" altLang="en-US"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0404947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VMBUS initialize in Linux Guest.</a:t>
            </a: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B279ABC-9C0B-44B0-AEE1-2C6B70813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0" y="2128692"/>
            <a:ext cx="6249272" cy="4191585"/>
          </a:xfrm>
          <a:prstGeom prst="rect">
            <a:avLst/>
          </a:prstGeom>
          <a:ln w="38100">
            <a:solidFill>
              <a:srgbClr val="0070C0"/>
            </a:solidFill>
          </a:ln>
        </p:spPr>
      </p:pic>
    </p:spTree>
    <p:extLst>
      <p:ext uri="{BB962C8B-B14F-4D97-AF65-F5344CB8AC3E}">
        <p14:creationId xmlns:p14="http://schemas.microsoft.com/office/powerpoint/2010/main" val="129549907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EDCBA00-05DC-4300-85C5-67EA8A696CD9}"/>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Attack Interface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7" name="内容占位符 2">
            <a:extLst>
              <a:ext uri="{FF2B5EF4-FFF2-40B4-BE49-F238E27FC236}">
                <a16:creationId xmlns:a16="http://schemas.microsoft.com/office/drawing/2014/main" id="{708D27A3-5306-4D3F-95B1-D1182D522108}"/>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5B57BE27-8FCD-491D-A335-EF22D3061CAE}"/>
              </a:ext>
            </a:extLst>
          </p:cNvPr>
          <p:cNvSpPr/>
          <p:nvPr/>
        </p:nvSpPr>
        <p:spPr>
          <a:xfrm>
            <a:off x="521208" y="2402007"/>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Guest Ring0</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5" name="矩形 4">
            <a:extLst>
              <a:ext uri="{FF2B5EF4-FFF2-40B4-BE49-F238E27FC236}">
                <a16:creationId xmlns:a16="http://schemas.microsoft.com/office/drawing/2014/main" id="{0483279D-1121-4D48-92AF-39CA60A95C7C}"/>
              </a:ext>
            </a:extLst>
          </p:cNvPr>
          <p:cNvSpPr/>
          <p:nvPr/>
        </p:nvSpPr>
        <p:spPr>
          <a:xfrm>
            <a:off x="521208" y="3195300"/>
            <a:ext cx="2039088" cy="276999"/>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b="1" dirty="0">
                <a:solidFill>
                  <a:schemeClr val="tx2">
                    <a:lumMod val="10000"/>
                  </a:schemeClr>
                </a:solidFill>
                <a:latin typeface="Helvetica Neue Medium"/>
                <a:ea typeface="Helvetica Neue Medium"/>
                <a:cs typeface="Helvetica Neue Medium"/>
                <a:sym typeface="Helvetica Neue Medium"/>
              </a:rPr>
              <a:t>Hypervisor Ring-1</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4" name="直接箭头连接符 3">
            <a:extLst>
              <a:ext uri="{FF2B5EF4-FFF2-40B4-BE49-F238E27FC236}">
                <a16:creationId xmlns:a16="http://schemas.microsoft.com/office/drawing/2014/main" id="{E5D08B2B-E5B9-453A-9920-7B0C2F92B331}"/>
              </a:ext>
            </a:extLst>
          </p:cNvPr>
          <p:cNvCxnSpPr>
            <a:cxnSpLocks/>
          </p:cNvCxnSpPr>
          <p:nvPr/>
        </p:nvCxnSpPr>
        <p:spPr>
          <a:xfrm>
            <a:off x="2086409" y="2673515"/>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696BB900-084E-4928-8150-4F34744A2A31}"/>
              </a:ext>
            </a:extLst>
          </p:cNvPr>
          <p:cNvCxnSpPr>
            <a:cxnSpLocks/>
          </p:cNvCxnSpPr>
          <p:nvPr/>
        </p:nvCxnSpPr>
        <p:spPr>
          <a:xfrm flipV="1">
            <a:off x="969264" y="2679006"/>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47BD3B9C-D7D0-484E-B765-BF24B2B6B5B9}"/>
              </a:ext>
            </a:extLst>
          </p:cNvPr>
          <p:cNvSpPr txBox="1"/>
          <p:nvPr/>
        </p:nvSpPr>
        <p:spPr>
          <a:xfrm>
            <a:off x="2070934" y="2764801"/>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A04FF6CB-CD5D-48D6-B672-ECA23F1ED7CD}"/>
              </a:ext>
            </a:extLst>
          </p:cNvPr>
          <p:cNvSpPr txBox="1"/>
          <p:nvPr/>
        </p:nvSpPr>
        <p:spPr>
          <a:xfrm>
            <a:off x="287026" y="279352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2" name="左大括号 11">
            <a:extLst>
              <a:ext uri="{FF2B5EF4-FFF2-40B4-BE49-F238E27FC236}">
                <a16:creationId xmlns:a16="http://schemas.microsoft.com/office/drawing/2014/main" id="{2C25EC1C-3FEA-4874-BFB4-4DC999D86411}"/>
              </a:ext>
            </a:extLst>
          </p:cNvPr>
          <p:cNvSpPr/>
          <p:nvPr/>
        </p:nvSpPr>
        <p:spPr>
          <a:xfrm>
            <a:off x="2619966" y="1578847"/>
            <a:ext cx="267950" cy="1914708"/>
          </a:xfrm>
          <a:prstGeom prst="leftBrace">
            <a:avLst>
              <a:gd name="adj1" fmla="val 88462"/>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3" name="左大括号 12">
            <a:extLst>
              <a:ext uri="{FF2B5EF4-FFF2-40B4-BE49-F238E27FC236}">
                <a16:creationId xmlns:a16="http://schemas.microsoft.com/office/drawing/2014/main" id="{ECD95525-8824-466A-8E27-4EA92094ED1D}"/>
              </a:ext>
            </a:extLst>
          </p:cNvPr>
          <p:cNvSpPr/>
          <p:nvPr/>
        </p:nvSpPr>
        <p:spPr>
          <a:xfrm>
            <a:off x="2619966" y="3640040"/>
            <a:ext cx="267950" cy="3153952"/>
          </a:xfrm>
          <a:prstGeom prst="leftBrace">
            <a:avLst>
              <a:gd name="adj1" fmla="val 88462"/>
              <a:gd name="adj2" fmla="val 3721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4" name="文本占位符 13">
            <a:extLst>
              <a:ext uri="{FF2B5EF4-FFF2-40B4-BE49-F238E27FC236}">
                <a16:creationId xmlns:a16="http://schemas.microsoft.com/office/drawing/2014/main" id="{932B975B-9197-46D7-997F-93CC585C2440}"/>
              </a:ext>
            </a:extLst>
          </p:cNvPr>
          <p:cNvSpPr>
            <a:spLocks noGrp="1"/>
          </p:cNvSpPr>
          <p:nvPr>
            <p:ph type="body" sz="quarter" idx="1"/>
          </p:nvPr>
        </p:nvSpPr>
        <p:spPr>
          <a:xfrm>
            <a:off x="2887916" y="1476376"/>
            <a:ext cx="8415083" cy="2017179"/>
          </a:xfrm>
        </p:spPr>
        <p:txBody>
          <a:bodyPr/>
          <a:lstStyle/>
          <a:p>
            <a:r>
              <a:rPr lang="en-US" altLang="zh-CN" sz="1800" dirty="0"/>
              <a:t>VMCALL 0x5D HVCALL_SIGNAL_EVENT</a:t>
            </a:r>
          </a:p>
          <a:p>
            <a:pPr marL="285750" indent="-285750">
              <a:buFont typeface="Arial" panose="020B0604020202020204" pitchFamily="34" charset="0"/>
              <a:buChar char="•"/>
            </a:pPr>
            <a:r>
              <a:rPr lang="en-US" altLang="zh-CN" sz="1800" dirty="0" err="1"/>
              <a:t>hv_netvsc.ko</a:t>
            </a:r>
            <a:endParaRPr lang="en-US" altLang="zh-CN" sz="1800" dirty="0"/>
          </a:p>
          <a:p>
            <a:pPr marL="285750" indent="-285750">
              <a:buFont typeface="Arial" panose="020B0604020202020204" pitchFamily="34" charset="0"/>
              <a:buChar char="•"/>
            </a:pPr>
            <a:r>
              <a:rPr lang="en-US" altLang="zh-CN" sz="1800" dirty="0" err="1"/>
              <a:t>hv_storvsc.ko</a:t>
            </a:r>
            <a:endParaRPr lang="en-US" altLang="zh-CN" sz="1800" dirty="0"/>
          </a:p>
          <a:p>
            <a:pPr marL="285750" indent="-285750">
              <a:buFont typeface="Arial" panose="020B0604020202020204" pitchFamily="34" charset="0"/>
              <a:buChar char="•"/>
            </a:pPr>
            <a:r>
              <a:rPr lang="en-US" altLang="zh-CN" sz="1800" dirty="0" err="1"/>
              <a:t>pci-hyperv.ko</a:t>
            </a:r>
            <a:endParaRPr lang="en-US" altLang="zh-CN" sz="1800" dirty="0"/>
          </a:p>
          <a:p>
            <a:pPr marL="285750" indent="-285750">
              <a:buFont typeface="Arial" panose="020B0604020202020204" pitchFamily="34" charset="0"/>
              <a:buChar char="•"/>
            </a:pPr>
            <a:r>
              <a:rPr lang="en-US" altLang="zh-CN" sz="1800" dirty="0" err="1"/>
              <a:t>hv_sock.ko</a:t>
            </a:r>
            <a:endParaRPr lang="zh-CN" altLang="en-US" sz="1800" dirty="0"/>
          </a:p>
        </p:txBody>
      </p:sp>
      <p:sp>
        <p:nvSpPr>
          <p:cNvPr id="15" name="文本占位符 13">
            <a:extLst>
              <a:ext uri="{FF2B5EF4-FFF2-40B4-BE49-F238E27FC236}">
                <a16:creationId xmlns:a16="http://schemas.microsoft.com/office/drawing/2014/main" id="{33974BDF-07F0-4BD6-BA43-6A4D8A5BB813}"/>
              </a:ext>
            </a:extLst>
          </p:cNvPr>
          <p:cNvSpPr txBox="1">
            <a:spLocks/>
          </p:cNvSpPr>
          <p:nvPr/>
        </p:nvSpPr>
        <p:spPr>
          <a:xfrm>
            <a:off x="2886613" y="3460788"/>
            <a:ext cx="8415083" cy="2017179"/>
          </a:xfrm>
          <a:prstGeom prst="rect">
            <a:avLst/>
          </a:prstGeom>
        </p:spPr>
        <p:txBody>
          <a:bodyPr anchor="t"/>
          <a:lstStyle>
            <a:lvl1pPr marL="0" marR="0" indent="0" algn="l" defTabSz="412733" latinLnBrk="0">
              <a:lnSpc>
                <a:spcPct val="100000"/>
              </a:lnSpc>
              <a:spcBef>
                <a:spcPts val="500"/>
              </a:spcBef>
              <a:spcAft>
                <a:spcPts val="5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l" defTabSz="412733" latinLnBrk="0">
              <a:lnSpc>
                <a:spcPct val="100000"/>
              </a:lnSpc>
              <a:spcBef>
                <a:spcPts val="500"/>
              </a:spcBef>
              <a:spcAft>
                <a:spcPts val="500"/>
              </a:spcAft>
              <a:buClrTx/>
              <a:buSzTx/>
              <a:buFontTx/>
              <a:buNone/>
              <a:tabLst/>
              <a:defRPr sz="1667"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l" defTabSz="412733" latinLnBrk="0">
              <a:lnSpc>
                <a:spcPct val="100000"/>
              </a:lnSpc>
              <a:spcBef>
                <a:spcPts val="500"/>
              </a:spcBef>
              <a:spcAft>
                <a:spcPts val="500"/>
              </a:spcAft>
              <a:buClrTx/>
              <a:buSzTx/>
              <a:buFontTx/>
              <a:buNone/>
              <a:tabLst/>
              <a:defRPr sz="1167"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1904924"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6pPr>
            <a:lvl7pPr marL="2222411"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7pPr>
            <a:lvl8pPr marL="2539898"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8pPr>
            <a:lvl9pPr marL="2857386"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9pPr>
          </a:lstStyle>
          <a:p>
            <a:r>
              <a:rPr lang="en-US" altLang="zh-CN" sz="1800" kern="0" dirty="0"/>
              <a:t>Network :</a:t>
            </a:r>
          </a:p>
          <a:p>
            <a:pPr marL="285750" indent="-285750">
              <a:buFont typeface="Arial" panose="020B0604020202020204" pitchFamily="34" charset="0"/>
              <a:buChar char="•"/>
            </a:pPr>
            <a:r>
              <a:rPr lang="en-US" altLang="zh-CN" sz="1800" kern="0" dirty="0" err="1"/>
              <a:t>VmsVmNicPvtKmclProcessPacket</a:t>
            </a:r>
            <a:r>
              <a:rPr lang="en-US" altLang="zh-CN" sz="1800" kern="0" dirty="0"/>
              <a:t>, </a:t>
            </a:r>
            <a:r>
              <a:rPr lang="en-US" altLang="zh-CN" sz="1800" kern="0" dirty="0" err="1"/>
              <a:t>VmsVmNicPvtKmclProcessingComplete</a:t>
            </a:r>
            <a:endParaRPr lang="en-US" altLang="zh-CN" sz="1800" kern="0" dirty="0"/>
          </a:p>
          <a:p>
            <a:r>
              <a:rPr lang="en-US" altLang="zh-CN" sz="1800" kern="0" dirty="0"/>
              <a:t>Storage :</a:t>
            </a:r>
          </a:p>
          <a:p>
            <a:pPr marL="285750" indent="-285750">
              <a:buFont typeface="Arial" panose="020B0604020202020204" pitchFamily="34" charset="0"/>
              <a:buChar char="•"/>
            </a:pPr>
            <a:r>
              <a:rPr lang="en-US" altLang="zh-CN" sz="1800" kern="0" dirty="0" err="1"/>
              <a:t>VspPvtKmclProcessPacket</a:t>
            </a:r>
            <a:r>
              <a:rPr lang="en-US" altLang="zh-CN" sz="1800" kern="0" dirty="0"/>
              <a:t>, </a:t>
            </a:r>
            <a:r>
              <a:rPr lang="en-US" altLang="zh-CN" sz="1800" kern="0" dirty="0" err="1"/>
              <a:t>VspPvtKmclProcessingComplete</a:t>
            </a:r>
            <a:endParaRPr lang="en-US" altLang="zh-CN" sz="1800" kern="0" dirty="0"/>
          </a:p>
          <a:p>
            <a:r>
              <a:rPr lang="en-US" altLang="zh-CN" sz="1800" kern="0" dirty="0"/>
              <a:t>PCI :</a:t>
            </a:r>
          </a:p>
          <a:p>
            <a:pPr marL="285750" indent="-285750">
              <a:buFont typeface="Arial" panose="020B0604020202020204" pitchFamily="34" charset="0"/>
              <a:buChar char="•"/>
            </a:pPr>
            <a:r>
              <a:rPr lang="en-US" altLang="zh-CN" sz="1800" kern="0" dirty="0" err="1"/>
              <a:t>VirtualBusChannelProcessPacket</a:t>
            </a:r>
            <a:endParaRPr lang="en-US" altLang="zh-CN" sz="1800" kern="0" dirty="0"/>
          </a:p>
          <a:p>
            <a:r>
              <a:rPr lang="en-US" altLang="zh-CN" sz="1800" kern="0" dirty="0" err="1"/>
              <a:t>Hvsocket</a:t>
            </a:r>
            <a:r>
              <a:rPr lang="en-US" altLang="zh-CN" sz="1800" kern="0" dirty="0"/>
              <a:t> :</a:t>
            </a:r>
          </a:p>
          <a:p>
            <a:pPr marL="285750" indent="-285750">
              <a:buFont typeface="Arial" panose="020B0604020202020204" pitchFamily="34" charset="0"/>
              <a:buChar char="•"/>
            </a:pPr>
            <a:r>
              <a:rPr lang="en-US" altLang="zh-CN" sz="1800" kern="0" dirty="0" err="1"/>
              <a:t>VmbusTlXPartIndicateReceive</a:t>
            </a:r>
            <a:endParaRPr lang="en-US" altLang="zh-CN" sz="1800" kern="0" dirty="0"/>
          </a:p>
        </p:txBody>
      </p:sp>
      <p:sp>
        <p:nvSpPr>
          <p:cNvPr id="17" name="矩形 16">
            <a:extLst>
              <a:ext uri="{FF2B5EF4-FFF2-40B4-BE49-F238E27FC236}">
                <a16:creationId xmlns:a16="http://schemas.microsoft.com/office/drawing/2014/main" id="{41ED6A89-805F-4553-A698-0BD6E03F9773}"/>
              </a:ext>
            </a:extLst>
          </p:cNvPr>
          <p:cNvSpPr/>
          <p:nvPr/>
        </p:nvSpPr>
        <p:spPr>
          <a:xfrm>
            <a:off x="521208" y="3980426"/>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Host VMBUS</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18" name="直接箭头连接符 17">
            <a:extLst>
              <a:ext uri="{FF2B5EF4-FFF2-40B4-BE49-F238E27FC236}">
                <a16:creationId xmlns:a16="http://schemas.microsoft.com/office/drawing/2014/main" id="{9DAE2A6D-2A4E-4029-BEE4-206E929760FB}"/>
              </a:ext>
            </a:extLst>
          </p:cNvPr>
          <p:cNvCxnSpPr>
            <a:cxnSpLocks/>
          </p:cNvCxnSpPr>
          <p:nvPr/>
        </p:nvCxnSpPr>
        <p:spPr>
          <a:xfrm>
            <a:off x="2086409" y="3466808"/>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C88581ED-982B-45D9-9177-24ADA507B7A0}"/>
              </a:ext>
            </a:extLst>
          </p:cNvPr>
          <p:cNvCxnSpPr>
            <a:cxnSpLocks/>
          </p:cNvCxnSpPr>
          <p:nvPr/>
        </p:nvCxnSpPr>
        <p:spPr>
          <a:xfrm flipV="1">
            <a:off x="969264" y="3472299"/>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0980349B-310A-47F4-A0C1-1C5E8ABEAF17}"/>
              </a:ext>
            </a:extLst>
          </p:cNvPr>
          <p:cNvSpPr txBox="1"/>
          <p:nvPr/>
        </p:nvSpPr>
        <p:spPr>
          <a:xfrm>
            <a:off x="2070934" y="355809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1" name="文本框 20">
            <a:extLst>
              <a:ext uri="{FF2B5EF4-FFF2-40B4-BE49-F238E27FC236}">
                <a16:creationId xmlns:a16="http://schemas.microsoft.com/office/drawing/2014/main" id="{F43B878D-4757-43B6-8443-7DB64101385F}"/>
              </a:ext>
            </a:extLst>
          </p:cNvPr>
          <p:cNvSpPr txBox="1"/>
          <p:nvPr/>
        </p:nvSpPr>
        <p:spPr>
          <a:xfrm>
            <a:off x="453995" y="3580010"/>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3" name="矩形 22">
            <a:extLst>
              <a:ext uri="{FF2B5EF4-FFF2-40B4-BE49-F238E27FC236}">
                <a16:creationId xmlns:a16="http://schemas.microsoft.com/office/drawing/2014/main" id="{C758C8D3-09D5-4840-92E4-A8E2C597C8C8}"/>
              </a:ext>
            </a:extLst>
          </p:cNvPr>
          <p:cNvSpPr/>
          <p:nvPr/>
        </p:nvSpPr>
        <p:spPr>
          <a:xfrm>
            <a:off x="521192" y="4665475"/>
            <a:ext cx="2039104" cy="276999"/>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Host Driver</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25" name="直接箭头连接符 24">
            <a:extLst>
              <a:ext uri="{FF2B5EF4-FFF2-40B4-BE49-F238E27FC236}">
                <a16:creationId xmlns:a16="http://schemas.microsoft.com/office/drawing/2014/main" id="{B587FFCB-05D5-4C69-AB50-149EFFE856AF}"/>
              </a:ext>
            </a:extLst>
          </p:cNvPr>
          <p:cNvCxnSpPr>
            <a:stCxn id="17" idx="2"/>
            <a:endCxn id="23" idx="0"/>
          </p:cNvCxnSpPr>
          <p:nvPr/>
        </p:nvCxnSpPr>
        <p:spPr>
          <a:xfrm flipH="1">
            <a:off x="1540744" y="4257425"/>
            <a:ext cx="16" cy="408050"/>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26" name="右大括号 25">
            <a:extLst>
              <a:ext uri="{FF2B5EF4-FFF2-40B4-BE49-F238E27FC236}">
                <a16:creationId xmlns:a16="http://schemas.microsoft.com/office/drawing/2014/main" id="{92C879E7-416B-421F-B2B4-1052765E712A}"/>
              </a:ext>
            </a:extLst>
          </p:cNvPr>
          <p:cNvSpPr/>
          <p:nvPr/>
        </p:nvSpPr>
        <p:spPr>
          <a:xfrm>
            <a:off x="4818888" y="1993392"/>
            <a:ext cx="267950" cy="1362456"/>
          </a:xfrm>
          <a:prstGeom prst="rightBrace">
            <a:avLst>
              <a:gd name="adj1" fmla="val 35634"/>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7" name="文本框 26">
            <a:extLst>
              <a:ext uri="{FF2B5EF4-FFF2-40B4-BE49-F238E27FC236}">
                <a16:creationId xmlns:a16="http://schemas.microsoft.com/office/drawing/2014/main" id="{8E9055F0-3764-4B7D-8CA2-7A97CF58A308}"/>
              </a:ext>
            </a:extLst>
          </p:cNvPr>
          <p:cNvSpPr txBox="1"/>
          <p:nvPr/>
        </p:nvSpPr>
        <p:spPr>
          <a:xfrm>
            <a:off x="5184948" y="2484965"/>
            <a:ext cx="19069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err="1">
                <a:solidFill>
                  <a:schemeClr val="tx2">
                    <a:lumMod val="10000"/>
                  </a:schemeClr>
                </a:solidFill>
                <a:latin typeface="Asap SemiBold"/>
                <a:ea typeface="Asap SemiBold"/>
                <a:cs typeface="Asap SemiBold"/>
                <a:sym typeface="Asap SemiBold"/>
              </a:rPr>
              <a:t>v</a:t>
            </a:r>
            <a:r>
              <a:rPr kumimoji="0" lang="en-US" altLang="zh-CN"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mbus_sendpacket</a:t>
            </a:r>
            <a:endParaRPr kumimoji="0" lang="zh-CN" altLang="en-US"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21646927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EDCBA00-05DC-4300-85C5-67EA8A696CD9}"/>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Attack Interface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7" name="内容占位符 2">
            <a:extLst>
              <a:ext uri="{FF2B5EF4-FFF2-40B4-BE49-F238E27FC236}">
                <a16:creationId xmlns:a16="http://schemas.microsoft.com/office/drawing/2014/main" id="{708D27A3-5306-4D3F-95B1-D1182D522108}"/>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5B57BE27-8FCD-491D-A335-EF22D3061CAE}"/>
              </a:ext>
            </a:extLst>
          </p:cNvPr>
          <p:cNvSpPr/>
          <p:nvPr/>
        </p:nvSpPr>
        <p:spPr>
          <a:xfrm>
            <a:off x="521208" y="2402007"/>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Guest Ring0</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5" name="矩形 4">
            <a:extLst>
              <a:ext uri="{FF2B5EF4-FFF2-40B4-BE49-F238E27FC236}">
                <a16:creationId xmlns:a16="http://schemas.microsoft.com/office/drawing/2014/main" id="{0483279D-1121-4D48-92AF-39CA60A95C7C}"/>
              </a:ext>
            </a:extLst>
          </p:cNvPr>
          <p:cNvSpPr/>
          <p:nvPr/>
        </p:nvSpPr>
        <p:spPr>
          <a:xfrm>
            <a:off x="521208" y="3195300"/>
            <a:ext cx="2039088" cy="276999"/>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b="1" dirty="0">
                <a:solidFill>
                  <a:schemeClr val="tx2">
                    <a:lumMod val="10000"/>
                  </a:schemeClr>
                </a:solidFill>
                <a:latin typeface="Helvetica Neue Medium"/>
                <a:ea typeface="Helvetica Neue Medium"/>
                <a:cs typeface="Helvetica Neue Medium"/>
                <a:sym typeface="Helvetica Neue Medium"/>
              </a:rPr>
              <a:t>Hypervisor Ring-1</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4" name="直接箭头连接符 3">
            <a:extLst>
              <a:ext uri="{FF2B5EF4-FFF2-40B4-BE49-F238E27FC236}">
                <a16:creationId xmlns:a16="http://schemas.microsoft.com/office/drawing/2014/main" id="{E5D08B2B-E5B9-453A-9920-7B0C2F92B331}"/>
              </a:ext>
            </a:extLst>
          </p:cNvPr>
          <p:cNvCxnSpPr>
            <a:cxnSpLocks/>
          </p:cNvCxnSpPr>
          <p:nvPr/>
        </p:nvCxnSpPr>
        <p:spPr>
          <a:xfrm>
            <a:off x="2086409" y="2673515"/>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696BB900-084E-4928-8150-4F34744A2A31}"/>
              </a:ext>
            </a:extLst>
          </p:cNvPr>
          <p:cNvCxnSpPr>
            <a:cxnSpLocks/>
          </p:cNvCxnSpPr>
          <p:nvPr/>
        </p:nvCxnSpPr>
        <p:spPr>
          <a:xfrm flipV="1">
            <a:off x="969264" y="2679006"/>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47BD3B9C-D7D0-484E-B765-BF24B2B6B5B9}"/>
              </a:ext>
            </a:extLst>
          </p:cNvPr>
          <p:cNvSpPr txBox="1"/>
          <p:nvPr/>
        </p:nvSpPr>
        <p:spPr>
          <a:xfrm>
            <a:off x="2070934" y="2764801"/>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A04FF6CB-CD5D-48D6-B672-ECA23F1ED7CD}"/>
              </a:ext>
            </a:extLst>
          </p:cNvPr>
          <p:cNvSpPr txBox="1"/>
          <p:nvPr/>
        </p:nvSpPr>
        <p:spPr>
          <a:xfrm>
            <a:off x="287026" y="279352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2" name="左大括号 11">
            <a:extLst>
              <a:ext uri="{FF2B5EF4-FFF2-40B4-BE49-F238E27FC236}">
                <a16:creationId xmlns:a16="http://schemas.microsoft.com/office/drawing/2014/main" id="{2C25EC1C-3FEA-4874-BFB4-4DC999D86411}"/>
              </a:ext>
            </a:extLst>
          </p:cNvPr>
          <p:cNvSpPr/>
          <p:nvPr/>
        </p:nvSpPr>
        <p:spPr>
          <a:xfrm>
            <a:off x="2619966" y="1578847"/>
            <a:ext cx="267950" cy="1914708"/>
          </a:xfrm>
          <a:prstGeom prst="leftBrace">
            <a:avLst>
              <a:gd name="adj1" fmla="val 88462"/>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3" name="左大括号 12">
            <a:extLst>
              <a:ext uri="{FF2B5EF4-FFF2-40B4-BE49-F238E27FC236}">
                <a16:creationId xmlns:a16="http://schemas.microsoft.com/office/drawing/2014/main" id="{ECD95525-8824-466A-8E27-4EA92094ED1D}"/>
              </a:ext>
            </a:extLst>
          </p:cNvPr>
          <p:cNvSpPr/>
          <p:nvPr/>
        </p:nvSpPr>
        <p:spPr>
          <a:xfrm>
            <a:off x="2619966" y="3640040"/>
            <a:ext cx="267950" cy="3153952"/>
          </a:xfrm>
          <a:prstGeom prst="leftBrace">
            <a:avLst>
              <a:gd name="adj1" fmla="val 88462"/>
              <a:gd name="adj2" fmla="val 3721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4" name="文本占位符 13">
            <a:extLst>
              <a:ext uri="{FF2B5EF4-FFF2-40B4-BE49-F238E27FC236}">
                <a16:creationId xmlns:a16="http://schemas.microsoft.com/office/drawing/2014/main" id="{932B975B-9197-46D7-997F-93CC585C2440}"/>
              </a:ext>
            </a:extLst>
          </p:cNvPr>
          <p:cNvSpPr>
            <a:spLocks noGrp="1"/>
          </p:cNvSpPr>
          <p:nvPr>
            <p:ph type="body" sz="quarter" idx="1"/>
          </p:nvPr>
        </p:nvSpPr>
        <p:spPr>
          <a:xfrm>
            <a:off x="2887916" y="1476376"/>
            <a:ext cx="8415083" cy="2017179"/>
          </a:xfrm>
        </p:spPr>
        <p:txBody>
          <a:bodyPr/>
          <a:lstStyle/>
          <a:p>
            <a:r>
              <a:rPr lang="en-US" altLang="zh-CN" sz="1800" dirty="0"/>
              <a:t>VMCALL 0x5D HVCALL_SIGNAL_EVENT</a:t>
            </a:r>
          </a:p>
          <a:p>
            <a:pPr marL="285750" indent="-285750">
              <a:buFont typeface="Arial" panose="020B0604020202020204" pitchFamily="34" charset="0"/>
              <a:buChar char="•"/>
            </a:pPr>
            <a:r>
              <a:rPr lang="en-US" altLang="zh-CN" sz="1800" dirty="0" err="1"/>
              <a:t>hv_utils.ko</a:t>
            </a:r>
            <a:endParaRPr lang="en-US" altLang="zh-CN" sz="1800" dirty="0"/>
          </a:p>
          <a:p>
            <a:pPr marL="285750" indent="-285750">
              <a:buFont typeface="Arial" panose="020B0604020202020204" pitchFamily="34" charset="0"/>
              <a:buChar char="•"/>
            </a:pPr>
            <a:r>
              <a:rPr lang="en-US" altLang="zh-CN" sz="1800" dirty="0" err="1"/>
              <a:t>hid_hyperv.ko</a:t>
            </a:r>
            <a:r>
              <a:rPr lang="en-US" altLang="zh-CN" sz="1800" dirty="0"/>
              <a:t>, </a:t>
            </a:r>
            <a:r>
              <a:rPr lang="en-US" altLang="zh-CN" sz="1800" dirty="0" err="1"/>
              <a:t>hyperv_keyboard.ko</a:t>
            </a:r>
            <a:r>
              <a:rPr lang="en-US" altLang="zh-CN" sz="1800" dirty="0"/>
              <a:t>, </a:t>
            </a:r>
            <a:r>
              <a:rPr lang="en-US" altLang="zh-CN" sz="1800" dirty="0" err="1"/>
              <a:t>hyperv_fb.ko</a:t>
            </a:r>
            <a:endParaRPr lang="en-US" altLang="zh-CN" sz="1800" dirty="0"/>
          </a:p>
          <a:p>
            <a:pPr marL="285750" indent="-285750">
              <a:buFont typeface="Arial" panose="020B0604020202020204" pitchFamily="34" charset="0"/>
              <a:buChar char="•"/>
            </a:pPr>
            <a:r>
              <a:rPr lang="en-US" altLang="zh-CN" sz="1800" dirty="0" err="1"/>
              <a:t>hv_balloon.ko</a:t>
            </a:r>
            <a:endParaRPr lang="en-US" altLang="zh-CN" sz="1800" dirty="0"/>
          </a:p>
          <a:p>
            <a:pPr marL="285750" indent="-285750">
              <a:buFont typeface="Arial" panose="020B0604020202020204" pitchFamily="34" charset="0"/>
              <a:buChar char="•"/>
            </a:pPr>
            <a:r>
              <a:rPr lang="en-US" altLang="zh-CN" sz="1800" dirty="0"/>
              <a:t>Remote Desktop Virtualization device</a:t>
            </a:r>
          </a:p>
        </p:txBody>
      </p:sp>
      <p:sp>
        <p:nvSpPr>
          <p:cNvPr id="15" name="文本占位符 13">
            <a:extLst>
              <a:ext uri="{FF2B5EF4-FFF2-40B4-BE49-F238E27FC236}">
                <a16:creationId xmlns:a16="http://schemas.microsoft.com/office/drawing/2014/main" id="{33974BDF-07F0-4BD6-BA43-6A4D8A5BB813}"/>
              </a:ext>
            </a:extLst>
          </p:cNvPr>
          <p:cNvSpPr txBox="1">
            <a:spLocks/>
          </p:cNvSpPr>
          <p:nvPr/>
        </p:nvSpPr>
        <p:spPr>
          <a:xfrm>
            <a:off x="2886613" y="3524796"/>
            <a:ext cx="8415083" cy="2017179"/>
          </a:xfrm>
          <a:prstGeom prst="rect">
            <a:avLst/>
          </a:prstGeom>
        </p:spPr>
        <p:txBody>
          <a:bodyPr anchor="t"/>
          <a:lstStyle>
            <a:lvl1pPr marL="0" marR="0" indent="0" algn="l" defTabSz="412733" latinLnBrk="0">
              <a:lnSpc>
                <a:spcPct val="100000"/>
              </a:lnSpc>
              <a:spcBef>
                <a:spcPts val="500"/>
              </a:spcBef>
              <a:spcAft>
                <a:spcPts val="5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l" defTabSz="412733" latinLnBrk="0">
              <a:lnSpc>
                <a:spcPct val="100000"/>
              </a:lnSpc>
              <a:spcBef>
                <a:spcPts val="500"/>
              </a:spcBef>
              <a:spcAft>
                <a:spcPts val="500"/>
              </a:spcAft>
              <a:buClrTx/>
              <a:buSzTx/>
              <a:buFontTx/>
              <a:buNone/>
              <a:tabLst/>
              <a:defRPr sz="1667"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l" defTabSz="412733" latinLnBrk="0">
              <a:lnSpc>
                <a:spcPct val="100000"/>
              </a:lnSpc>
              <a:spcBef>
                <a:spcPts val="500"/>
              </a:spcBef>
              <a:spcAft>
                <a:spcPts val="500"/>
              </a:spcAft>
              <a:buClrTx/>
              <a:buSzTx/>
              <a:buFontTx/>
              <a:buNone/>
              <a:tabLst/>
              <a:defRPr sz="15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l" defTabSz="412733" latinLnBrk="0">
              <a:lnSpc>
                <a:spcPct val="100000"/>
              </a:lnSpc>
              <a:spcBef>
                <a:spcPts val="500"/>
              </a:spcBef>
              <a:spcAft>
                <a:spcPts val="500"/>
              </a:spcAft>
              <a:buClrTx/>
              <a:buSzTx/>
              <a:buFontTx/>
              <a:buNone/>
              <a:tabLst/>
              <a:defRPr sz="1167"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1904924"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6pPr>
            <a:lvl7pPr marL="2222411"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7pPr>
            <a:lvl8pPr marL="2539898"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8pPr>
            <a:lvl9pPr marL="2857386" marR="0" indent="-317487" algn="l" defTabSz="412733" latinLnBrk="0">
              <a:lnSpc>
                <a:spcPct val="120000"/>
              </a:lnSpc>
              <a:spcBef>
                <a:spcPts val="2950"/>
              </a:spcBef>
              <a:spcAft>
                <a:spcPts val="0"/>
              </a:spcAft>
              <a:buClrTx/>
              <a:buSzPct val="125000"/>
              <a:buFontTx/>
              <a:buChar char="•"/>
              <a:tabLst/>
              <a:defRPr sz="2600" b="0" i="0" u="none" strike="noStrike" cap="none" spc="0" baseline="0">
                <a:solidFill>
                  <a:srgbClr val="000000"/>
                </a:solidFill>
                <a:uFillTx/>
                <a:latin typeface="Asap Regular"/>
                <a:ea typeface="Asap Regular"/>
                <a:cs typeface="Asap Regular"/>
                <a:sym typeface="Asap Regular"/>
              </a:defRPr>
            </a:lvl9pPr>
          </a:lstStyle>
          <a:p>
            <a:r>
              <a:rPr lang="en-US" altLang="zh-CN" sz="1800" kern="0" dirty="0"/>
              <a:t>Integration Services :</a:t>
            </a:r>
          </a:p>
          <a:p>
            <a:pPr marL="285750" indent="-285750">
              <a:buFont typeface="Arial" panose="020B0604020202020204" pitchFamily="34" charset="0"/>
              <a:buChar char="•"/>
            </a:pPr>
            <a:r>
              <a:rPr lang="en-US" altLang="zh-CN" sz="1800" kern="0" dirty="0"/>
              <a:t>vmicvdev.dll vmiccore.dll</a:t>
            </a:r>
          </a:p>
          <a:p>
            <a:r>
              <a:rPr lang="en-US" altLang="zh-CN" sz="1800" kern="0" dirty="0"/>
              <a:t>Keyboard, Mouse, Synthetic Video :</a:t>
            </a:r>
          </a:p>
          <a:p>
            <a:pPr marL="285750" indent="-285750">
              <a:buFont typeface="Arial" panose="020B0604020202020204" pitchFamily="34" charset="0"/>
              <a:buChar char="•"/>
            </a:pPr>
            <a:r>
              <a:rPr lang="en-US" altLang="zh-CN" sz="1800" kern="0" dirty="0"/>
              <a:t>vmuidevices.dll</a:t>
            </a:r>
          </a:p>
          <a:p>
            <a:r>
              <a:rPr lang="en-US" altLang="zh-CN" sz="1800" kern="0" dirty="0"/>
              <a:t>Dynamic memory :</a:t>
            </a:r>
          </a:p>
          <a:p>
            <a:pPr marL="285750" indent="-285750">
              <a:buFont typeface="Arial" panose="020B0604020202020204" pitchFamily="34" charset="0"/>
              <a:buChar char="•"/>
            </a:pPr>
            <a:r>
              <a:rPr lang="en-US" altLang="zh-CN" sz="1800" kern="0" dirty="0"/>
              <a:t>vmdynmem.dll</a:t>
            </a:r>
          </a:p>
          <a:p>
            <a:r>
              <a:rPr lang="en-US" altLang="zh-CN" sz="1800" kern="0" dirty="0"/>
              <a:t>Remote Desktop Virtualization :</a:t>
            </a:r>
          </a:p>
          <a:p>
            <a:pPr marL="285750" indent="-285750">
              <a:buFont typeface="Arial" panose="020B0604020202020204" pitchFamily="34" charset="0"/>
              <a:buChar char="•"/>
            </a:pPr>
            <a:r>
              <a:rPr lang="en-US" altLang="zh-CN" sz="1800" kern="0" dirty="0"/>
              <a:t>vmconnect.exe</a:t>
            </a:r>
          </a:p>
        </p:txBody>
      </p:sp>
      <p:sp>
        <p:nvSpPr>
          <p:cNvPr id="17" name="矩形 16">
            <a:extLst>
              <a:ext uri="{FF2B5EF4-FFF2-40B4-BE49-F238E27FC236}">
                <a16:creationId xmlns:a16="http://schemas.microsoft.com/office/drawing/2014/main" id="{41ED6A89-805F-4553-A698-0BD6E03F9773}"/>
              </a:ext>
            </a:extLst>
          </p:cNvPr>
          <p:cNvSpPr/>
          <p:nvPr/>
        </p:nvSpPr>
        <p:spPr>
          <a:xfrm>
            <a:off x="521208" y="3980426"/>
            <a:ext cx="2039104" cy="276999"/>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Host VMBUS</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18" name="直接箭头连接符 17">
            <a:extLst>
              <a:ext uri="{FF2B5EF4-FFF2-40B4-BE49-F238E27FC236}">
                <a16:creationId xmlns:a16="http://schemas.microsoft.com/office/drawing/2014/main" id="{9DAE2A6D-2A4E-4029-BEE4-206E929760FB}"/>
              </a:ext>
            </a:extLst>
          </p:cNvPr>
          <p:cNvCxnSpPr>
            <a:cxnSpLocks/>
          </p:cNvCxnSpPr>
          <p:nvPr/>
        </p:nvCxnSpPr>
        <p:spPr>
          <a:xfrm>
            <a:off x="2086409" y="3466808"/>
            <a:ext cx="0" cy="51366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C88581ED-982B-45D9-9177-24ADA507B7A0}"/>
              </a:ext>
            </a:extLst>
          </p:cNvPr>
          <p:cNvCxnSpPr>
            <a:cxnSpLocks/>
          </p:cNvCxnSpPr>
          <p:nvPr/>
        </p:nvCxnSpPr>
        <p:spPr>
          <a:xfrm flipV="1">
            <a:off x="969264" y="3472299"/>
            <a:ext cx="0" cy="5081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0980349B-310A-47F4-A0C1-1C5E8ABEAF17}"/>
              </a:ext>
            </a:extLst>
          </p:cNvPr>
          <p:cNvSpPr txBox="1"/>
          <p:nvPr/>
        </p:nvSpPr>
        <p:spPr>
          <a:xfrm>
            <a:off x="2070934" y="3558094"/>
            <a:ext cx="6822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Interrupt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1" name="文本框 20">
            <a:extLst>
              <a:ext uri="{FF2B5EF4-FFF2-40B4-BE49-F238E27FC236}">
                <a16:creationId xmlns:a16="http://schemas.microsoft.com/office/drawing/2014/main" id="{F43B878D-4757-43B6-8443-7DB64101385F}"/>
              </a:ext>
            </a:extLst>
          </p:cNvPr>
          <p:cNvSpPr txBox="1"/>
          <p:nvPr/>
        </p:nvSpPr>
        <p:spPr>
          <a:xfrm>
            <a:off x="453995" y="3580010"/>
            <a:ext cx="51526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vmcall</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3" name="矩形 22">
            <a:extLst>
              <a:ext uri="{FF2B5EF4-FFF2-40B4-BE49-F238E27FC236}">
                <a16:creationId xmlns:a16="http://schemas.microsoft.com/office/drawing/2014/main" id="{C758C8D3-09D5-4840-92E4-A8E2C597C8C8}"/>
              </a:ext>
            </a:extLst>
          </p:cNvPr>
          <p:cNvSpPr/>
          <p:nvPr/>
        </p:nvSpPr>
        <p:spPr>
          <a:xfrm>
            <a:off x="521192" y="4708517"/>
            <a:ext cx="2039104" cy="830997"/>
          </a:xfrm>
          <a:prstGeom prst="rect">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VMWP.exe</a:t>
            </a:r>
          </a:p>
          <a:p>
            <a:pPr marL="0" marR="0" indent="0" algn="ctr" defTabSz="825500"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&amp;</a:t>
            </a:r>
          </a:p>
          <a:p>
            <a:pPr marL="0" marR="0" indent="0" algn="ctr" defTabSz="825500" rtl="0" fontAlgn="auto" latinLnBrk="0" hangingPunct="0">
              <a:lnSpc>
                <a:spcPct val="100000"/>
              </a:lnSpc>
              <a:spcBef>
                <a:spcPts val="0"/>
              </a:spcBef>
              <a:spcAft>
                <a:spcPts val="0"/>
              </a:spcAft>
              <a:buClrTx/>
              <a:buSzTx/>
              <a:buFontTx/>
              <a:buNone/>
              <a:tabLst/>
            </a:pPr>
            <a:r>
              <a:rPr lang="en-US" altLang="zh-CN" b="1" dirty="0">
                <a:solidFill>
                  <a:schemeClr val="tx2">
                    <a:lumMod val="10000"/>
                  </a:schemeClr>
                </a:solidFill>
                <a:latin typeface="Helvetica Neue Medium"/>
                <a:ea typeface="Helvetica Neue Medium"/>
                <a:cs typeface="Helvetica Neue Medium"/>
                <a:sym typeface="Helvetica Neue Medium"/>
              </a:rPr>
              <a:t>Vmconnect.exe</a:t>
            </a:r>
            <a:endParaRPr kumimoji="0" lang="zh-CN" altLang="en-US" b="1"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cxnSp>
        <p:nvCxnSpPr>
          <p:cNvPr id="25" name="直接箭头连接符 24">
            <a:extLst>
              <a:ext uri="{FF2B5EF4-FFF2-40B4-BE49-F238E27FC236}">
                <a16:creationId xmlns:a16="http://schemas.microsoft.com/office/drawing/2014/main" id="{B587FFCB-05D5-4C69-AB50-149EFFE856AF}"/>
              </a:ext>
            </a:extLst>
          </p:cNvPr>
          <p:cNvCxnSpPr>
            <a:stCxn id="17" idx="2"/>
            <a:endCxn id="23" idx="0"/>
          </p:cNvCxnSpPr>
          <p:nvPr/>
        </p:nvCxnSpPr>
        <p:spPr>
          <a:xfrm flipH="1">
            <a:off x="1540744" y="4257425"/>
            <a:ext cx="16" cy="451092"/>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26" name="右大括号 25">
            <a:extLst>
              <a:ext uri="{FF2B5EF4-FFF2-40B4-BE49-F238E27FC236}">
                <a16:creationId xmlns:a16="http://schemas.microsoft.com/office/drawing/2014/main" id="{92C879E7-416B-421F-B2B4-1052765E712A}"/>
              </a:ext>
            </a:extLst>
          </p:cNvPr>
          <p:cNvSpPr/>
          <p:nvPr/>
        </p:nvSpPr>
        <p:spPr>
          <a:xfrm>
            <a:off x="8375904" y="2002536"/>
            <a:ext cx="267950" cy="1362456"/>
          </a:xfrm>
          <a:prstGeom prst="rightBrace">
            <a:avLst>
              <a:gd name="adj1" fmla="val 35634"/>
              <a:gd name="adj2" fmla="val 50000"/>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7" name="文本框 26">
            <a:extLst>
              <a:ext uri="{FF2B5EF4-FFF2-40B4-BE49-F238E27FC236}">
                <a16:creationId xmlns:a16="http://schemas.microsoft.com/office/drawing/2014/main" id="{8E9055F0-3764-4B7D-8CA2-7A97CF58A308}"/>
              </a:ext>
            </a:extLst>
          </p:cNvPr>
          <p:cNvSpPr txBox="1"/>
          <p:nvPr/>
        </p:nvSpPr>
        <p:spPr>
          <a:xfrm>
            <a:off x="8741964" y="2494109"/>
            <a:ext cx="190693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err="1">
                <a:solidFill>
                  <a:schemeClr val="tx2">
                    <a:lumMod val="10000"/>
                  </a:schemeClr>
                </a:solidFill>
                <a:latin typeface="Asap SemiBold"/>
                <a:ea typeface="Asap SemiBold"/>
                <a:cs typeface="Asap SemiBold"/>
                <a:sym typeface="Asap SemiBold"/>
              </a:rPr>
              <a:t>v</a:t>
            </a:r>
            <a:r>
              <a:rPr kumimoji="0" lang="en-US" altLang="zh-CN"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mbus_sendpacket</a:t>
            </a:r>
            <a:endParaRPr kumimoji="0" lang="zh-CN" altLang="en-US"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4" name="文本框 23">
            <a:extLst>
              <a:ext uri="{FF2B5EF4-FFF2-40B4-BE49-F238E27FC236}">
                <a16:creationId xmlns:a16="http://schemas.microsoft.com/office/drawing/2014/main" id="{EFD3C7CC-3420-430A-97F2-65F96E0CFE38}"/>
              </a:ext>
            </a:extLst>
          </p:cNvPr>
          <p:cNvSpPr txBox="1"/>
          <p:nvPr/>
        </p:nvSpPr>
        <p:spPr>
          <a:xfrm>
            <a:off x="392375" y="4325748"/>
            <a:ext cx="11537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I/O read &amp; write</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75929073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Concluding Thoughts</a:t>
            </a:r>
            <a:endParaRPr sz="5500" b="1" kern="0" spc="-247" dirty="0">
              <a:solidFill>
                <a:srgbClr val="FFFFFF"/>
              </a:solidFill>
              <a:latin typeface="Arial Black" panose="020B0A04020102020204"/>
              <a:sym typeface="Spartan Bold"/>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93491762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08D43E-8527-4C63-91E7-89B7AA776C64}"/>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Concluding Thoughts</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内容占位符 2">
            <a:extLst>
              <a:ext uri="{FF2B5EF4-FFF2-40B4-BE49-F238E27FC236}">
                <a16:creationId xmlns:a16="http://schemas.microsoft.com/office/drawing/2014/main" id="{C8E80BA6-0029-4B6F-BC2C-1EA366CDCA6D}"/>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Hyper-V still has low-hanging apples.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It makes more sense to find a way to exploit Hyper-V.</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It makes sense to pay attention to Hyper-V updates. New features/new updates of some components may make it easier to find vulnerabilities. It is a easy way of </a:t>
            </a:r>
            <a:r>
              <a:rPr kumimoji="0" lang="en-US" altLang="zh-CN" sz="2800" b="1" i="0" u="none" strike="noStrike" kern="120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rPr>
              <a:t>Bug Hunting</a:t>
            </a:r>
            <a:r>
              <a:rPr kumimoji="0" lang="en-US" altLang="zh-CN" sz="2800" b="1" i="0" u="none" strike="noStrike" kern="120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sym typeface="Wingdings" panose="05000000000000000000" pitchFamily="2" charset="2"/>
              </a:rPr>
              <a:t></a:t>
            </a:r>
            <a:r>
              <a:rPr kumimoji="0" lang="en-US" altLang="zh-CN" sz="2800" b="0" i="0" u="none" strike="noStrike" kern="120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rPr>
              <a: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8216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08D43E-8527-4C63-91E7-89B7AA776C64}"/>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Concluding Thoughts</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内容占位符 2">
            <a:extLst>
              <a:ext uri="{FF2B5EF4-FFF2-40B4-BE49-F238E27FC236}">
                <a16:creationId xmlns:a16="http://schemas.microsoft.com/office/drawing/2014/main" id="{C8E80BA6-0029-4B6F-BC2C-1EA366CDCA6D}"/>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lang="en-US" altLang="zh-CN" dirty="0">
                <a:solidFill>
                  <a:sysClr val="windowText" lastClr="000000"/>
                </a:solidFill>
                <a:latin typeface="等线" panose="020F0502020204030204"/>
                <a:ea typeface="等线" panose="02010600030101010101" pitchFamily="2" charset="-122"/>
              </a:rPr>
              <a:t>Potential Attack Interface</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Packet Direct functions in vmswitch.sys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N</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etwork</a:t>
            </a:r>
            <a:r>
              <a:rPr lang="en-US" altLang="zh-CN" dirty="0">
                <a:solidFill>
                  <a:sysClr val="windowText" lastClr="000000"/>
                </a:solidFill>
                <a:latin typeface="等线" panose="020F0502020204030204"/>
                <a:ea typeface="等线" panose="02010600030101010101" pitchFamily="2" charset="-122"/>
              </a:rPr>
              <a:t> Direct device</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PCI Pass-Through</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Hypervisor nested virtualization</a:t>
            </a:r>
          </a:p>
        </p:txBody>
      </p:sp>
      <p:pic>
        <p:nvPicPr>
          <p:cNvPr id="3" name="图片 2">
            <a:extLst>
              <a:ext uri="{FF2B5EF4-FFF2-40B4-BE49-F238E27FC236}">
                <a16:creationId xmlns:a16="http://schemas.microsoft.com/office/drawing/2014/main" id="{FA1F91C1-CF3C-4CE8-B024-3FF753590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927" y="5156134"/>
            <a:ext cx="4877481" cy="1228896"/>
          </a:xfrm>
          <a:prstGeom prst="rect">
            <a:avLst/>
          </a:prstGeom>
          <a:ln w="38100">
            <a:solidFill>
              <a:srgbClr val="0070C0"/>
            </a:solidFill>
          </a:ln>
        </p:spPr>
      </p:pic>
      <p:pic>
        <p:nvPicPr>
          <p:cNvPr id="7" name="图片 6">
            <a:extLst>
              <a:ext uri="{FF2B5EF4-FFF2-40B4-BE49-F238E27FC236}">
                <a16:creationId xmlns:a16="http://schemas.microsoft.com/office/drawing/2014/main" id="{64831515-2F25-44DD-AC8B-CB6ED186A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8128" y="1159230"/>
            <a:ext cx="4048690" cy="3905795"/>
          </a:xfrm>
          <a:prstGeom prst="rect">
            <a:avLst/>
          </a:prstGeom>
          <a:ln w="38100">
            <a:solidFill>
              <a:srgbClr val="0070C0"/>
            </a:solidFill>
          </a:ln>
        </p:spPr>
      </p:pic>
    </p:spTree>
    <p:extLst>
      <p:ext uri="{BB962C8B-B14F-4D97-AF65-F5344CB8AC3E}">
        <p14:creationId xmlns:p14="http://schemas.microsoft.com/office/powerpoint/2010/main" val="372310532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Thank you for listening!</a:t>
            </a:r>
            <a:endParaRPr sz="5500" b="1" kern="0" spc="-247" dirty="0">
              <a:solidFill>
                <a:srgbClr val="FFFFFF"/>
              </a:solidFill>
              <a:latin typeface="Arial Black" panose="020B0A04020102020204"/>
              <a:sym typeface="Spartan Bold"/>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889000" y="4668959"/>
            <a:ext cx="10414000" cy="973353"/>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defTabSz="412733">
              <a:spcBef>
                <a:spcPts val="500"/>
              </a:spcBef>
              <a:spcAft>
                <a:spcPts val="500"/>
              </a:spcAft>
            </a:pPr>
            <a:r>
              <a:rPr lang="en-US" sz="2000" kern="0" dirty="0">
                <a:solidFill>
                  <a:srgbClr val="FFFFFF"/>
                </a:solidFill>
              </a:rPr>
              <a:t>Twitter : @rthhh17</a:t>
            </a: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3798588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VMBUS initialize </a:t>
            </a:r>
            <a:r>
              <a:rPr kumimoji="0" lang="en-US" altLang="zh-CN" sz="2800" b="0" i="0" u="none" strike="noStrike" kern="1200" cap="none" spc="0" normalizeH="0" baseline="0" noProof="0">
                <a:ln>
                  <a:noFill/>
                </a:ln>
                <a:solidFill>
                  <a:sysClr val="windowText" lastClr="000000"/>
                </a:solidFill>
                <a:effectLst/>
                <a:uLnTx/>
                <a:uFillTx/>
                <a:latin typeface="等线" panose="020F0502020204030204"/>
                <a:ea typeface="等线" panose="02010600030101010101" pitchFamily="2" charset="-122"/>
                <a:cs typeface="+mn-cs"/>
              </a:rPr>
              <a:t>in Linux Guest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B279ABC-9C0B-44B0-AEE1-2C6B70813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0" y="2128692"/>
            <a:ext cx="6249272" cy="4191585"/>
          </a:xfrm>
          <a:prstGeom prst="rect">
            <a:avLst/>
          </a:prstGeom>
          <a:ln w="38100">
            <a:solidFill>
              <a:srgbClr val="0070C0"/>
            </a:solidFill>
          </a:ln>
        </p:spPr>
      </p:pic>
      <p:pic>
        <p:nvPicPr>
          <p:cNvPr id="5" name="图片 4">
            <a:extLst>
              <a:ext uri="{FF2B5EF4-FFF2-40B4-BE49-F238E27FC236}">
                <a16:creationId xmlns:a16="http://schemas.microsoft.com/office/drawing/2014/main" id="{3DFC3B77-DB58-4A38-95F6-2FDECA018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735" y="431655"/>
            <a:ext cx="7190416" cy="4492770"/>
          </a:xfrm>
          <a:prstGeom prst="rect">
            <a:avLst/>
          </a:prstGeom>
          <a:ln w="38100">
            <a:solidFill>
              <a:srgbClr val="0070C0"/>
            </a:solidFill>
          </a:ln>
        </p:spPr>
      </p:pic>
      <p:sp>
        <p:nvSpPr>
          <p:cNvPr id="7" name="矩形 6">
            <a:extLst>
              <a:ext uri="{FF2B5EF4-FFF2-40B4-BE49-F238E27FC236}">
                <a16:creationId xmlns:a16="http://schemas.microsoft.com/office/drawing/2014/main" id="{E57710FB-B2C7-4542-B456-2AD79590EA68}"/>
              </a:ext>
            </a:extLst>
          </p:cNvPr>
          <p:cNvSpPr/>
          <p:nvPr/>
        </p:nvSpPr>
        <p:spPr>
          <a:xfrm>
            <a:off x="741218" y="4324350"/>
            <a:ext cx="2344882" cy="23812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702795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VMBUS device initialize.</a:t>
            </a: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b="1" dirty="0">
                <a:solidFill>
                  <a:sysClr val="windowText" lastClr="000000"/>
                </a:solidFill>
                <a:latin typeface="等线" panose="020F0502020204030204"/>
                <a:ea typeface="等线" panose="02010600030101010101" pitchFamily="2" charset="-122"/>
              </a:rPr>
              <a:t>v</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mbus_open</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062C760-9733-44F5-873A-8BEEBEFF2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432" y="1967769"/>
            <a:ext cx="8569755" cy="713085"/>
          </a:xfrm>
          <a:prstGeom prst="rect">
            <a:avLst/>
          </a:prstGeom>
          <a:ln w="38100">
            <a:solidFill>
              <a:srgbClr val="0070C0"/>
            </a:solidFill>
          </a:ln>
        </p:spPr>
      </p:pic>
      <p:sp>
        <p:nvSpPr>
          <p:cNvPr id="5" name="矩形 4">
            <a:extLst>
              <a:ext uri="{FF2B5EF4-FFF2-40B4-BE49-F238E27FC236}">
                <a16:creationId xmlns:a16="http://schemas.microsoft.com/office/drawing/2014/main" id="{9E95A217-589A-4513-8B66-DE6E3615A47F}"/>
              </a:ext>
            </a:extLst>
          </p:cNvPr>
          <p:cNvSpPr/>
          <p:nvPr/>
        </p:nvSpPr>
        <p:spPr>
          <a:xfrm>
            <a:off x="476249" y="2853385"/>
            <a:ext cx="11229975" cy="3456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vmbus_open</a:t>
            </a:r>
            <a:endParaRPr kumimoji="0" lang="zh-CN" altLang="en-US" sz="2800" b="1"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F07F1AB-1337-4FDB-88A7-3EABF706CA2D}"/>
              </a:ext>
            </a:extLst>
          </p:cNvPr>
          <p:cNvSpPr/>
          <p:nvPr/>
        </p:nvSpPr>
        <p:spPr>
          <a:xfrm>
            <a:off x="2563956" y="3556097"/>
            <a:ext cx="215265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h</a:t>
            </a:r>
            <a:r>
              <a:rPr kumimoji="0" lang="en-US" altLang="zh-CN" sz="20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v_ringbuffer_init</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9" name="直接箭头连接符 8">
            <a:extLst>
              <a:ext uri="{FF2B5EF4-FFF2-40B4-BE49-F238E27FC236}">
                <a16:creationId xmlns:a16="http://schemas.microsoft.com/office/drawing/2014/main" id="{38C4A67F-1D3D-4CC2-A142-0C84BCD8B077}"/>
              </a:ext>
            </a:extLst>
          </p:cNvPr>
          <p:cNvCxnSpPr>
            <a:cxnSpLocks/>
          </p:cNvCxnSpPr>
          <p:nvPr/>
        </p:nvCxnSpPr>
        <p:spPr>
          <a:xfrm>
            <a:off x="4716607" y="3700460"/>
            <a:ext cx="35242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矩形 9">
            <a:extLst>
              <a:ext uri="{FF2B5EF4-FFF2-40B4-BE49-F238E27FC236}">
                <a16:creationId xmlns:a16="http://schemas.microsoft.com/office/drawing/2014/main" id="{6030D32D-A84C-49FE-BF38-09EA808F7B60}"/>
              </a:ext>
            </a:extLst>
          </p:cNvPr>
          <p:cNvSpPr/>
          <p:nvPr/>
        </p:nvSpPr>
        <p:spPr>
          <a:xfrm>
            <a:off x="5069032" y="3556097"/>
            <a:ext cx="2798619"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vmbus_establish_gpadl</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F7089D73-2C86-4A4E-93EA-CF4F68FD3BEF}"/>
              </a:ext>
            </a:extLst>
          </p:cNvPr>
          <p:cNvSpPr/>
          <p:nvPr/>
        </p:nvSpPr>
        <p:spPr>
          <a:xfrm>
            <a:off x="619125" y="3560861"/>
            <a:ext cx="1651105"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alloc_pages</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直接箭头连接符 11">
            <a:extLst>
              <a:ext uri="{FF2B5EF4-FFF2-40B4-BE49-F238E27FC236}">
                <a16:creationId xmlns:a16="http://schemas.microsoft.com/office/drawing/2014/main" id="{7E6533EF-3B0D-4B2A-9546-4EA6C40FBCDA}"/>
              </a:ext>
            </a:extLst>
          </p:cNvPr>
          <p:cNvCxnSpPr>
            <a:cxnSpLocks/>
            <a:stCxn id="11" idx="3"/>
          </p:cNvCxnSpPr>
          <p:nvPr/>
        </p:nvCxnSpPr>
        <p:spPr>
          <a:xfrm>
            <a:off x="2270230" y="3714750"/>
            <a:ext cx="27294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1FF7A14D-405B-4720-9005-49270E7FD7D5}"/>
              </a:ext>
            </a:extLst>
          </p:cNvPr>
          <p:cNvCxnSpPr>
            <a:cxnSpLocks/>
          </p:cNvCxnSpPr>
          <p:nvPr/>
        </p:nvCxnSpPr>
        <p:spPr>
          <a:xfrm>
            <a:off x="7867651" y="3700460"/>
            <a:ext cx="352425"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矩形 18">
            <a:extLst>
              <a:ext uri="{FF2B5EF4-FFF2-40B4-BE49-F238E27FC236}">
                <a16:creationId xmlns:a16="http://schemas.microsoft.com/office/drawing/2014/main" id="{1F387B21-0F40-4821-8BE9-9032DFA1702B}"/>
              </a:ext>
            </a:extLst>
          </p:cNvPr>
          <p:cNvSpPr/>
          <p:nvPr/>
        </p:nvSpPr>
        <p:spPr>
          <a:xfrm>
            <a:off x="8242590" y="3392683"/>
            <a:ext cx="2798619" cy="615553"/>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a:solidFill>
                  <a:srgbClr val="FFFFFF"/>
                </a:solidFill>
                <a:latin typeface="Helvetica Neue Medium"/>
                <a:ea typeface="Helvetica Neue Medium"/>
                <a:cs typeface="Helvetica Neue Medium"/>
                <a:sym typeface="Helvetica Neue Medium"/>
              </a:rPr>
              <a:t>CHANNELMSG_OPENCHANNEL</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矩形 21">
            <a:extLst>
              <a:ext uri="{FF2B5EF4-FFF2-40B4-BE49-F238E27FC236}">
                <a16:creationId xmlns:a16="http://schemas.microsoft.com/office/drawing/2014/main" id="{6C0EC618-5A6D-47E3-BE92-07131247E10D}"/>
              </a:ext>
            </a:extLst>
          </p:cNvPr>
          <p:cNvSpPr/>
          <p:nvPr/>
        </p:nvSpPr>
        <p:spPr>
          <a:xfrm>
            <a:off x="619125" y="4076700"/>
            <a:ext cx="1651105" cy="984885"/>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600" dirty="0">
                <a:solidFill>
                  <a:srgbClr val="FFFFFF"/>
                </a:solidFill>
                <a:latin typeface="Helvetica Neue Medium"/>
                <a:ea typeface="Helvetica Neue Medium"/>
                <a:cs typeface="Helvetica Neue Medium"/>
                <a:sym typeface="Helvetica Neue Medium"/>
              </a:rPr>
              <a:t>Allocate continuous pages for VMBUS </a:t>
            </a:r>
            <a:r>
              <a:rPr lang="en-US" altLang="zh-CN" sz="1600" dirty="0" err="1">
                <a:solidFill>
                  <a:srgbClr val="FFFFFF"/>
                </a:solidFill>
                <a:latin typeface="Helvetica Neue Medium"/>
                <a:ea typeface="Helvetica Neue Medium"/>
                <a:cs typeface="Helvetica Neue Medium"/>
                <a:sym typeface="Helvetica Neue Medium"/>
              </a:rPr>
              <a:t>ringbuffer</a:t>
            </a:r>
            <a:r>
              <a:rPr lang="en-US" altLang="zh-CN" sz="1600" dirty="0">
                <a:solidFill>
                  <a:srgbClr val="FFFFFF"/>
                </a:solidFill>
                <a:latin typeface="Helvetica Neue Medium"/>
                <a:ea typeface="Helvetica Neue Medium"/>
                <a:cs typeface="Helvetica Neue Medium"/>
                <a:sym typeface="Helvetica Neue Medium"/>
              </a:rPr>
              <a:t>.</a:t>
            </a:r>
            <a:endParaRPr kumimoji="0" lang="zh-CN" altLang="en-US"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3" name="矩形 22">
            <a:extLst>
              <a:ext uri="{FF2B5EF4-FFF2-40B4-BE49-F238E27FC236}">
                <a16:creationId xmlns:a16="http://schemas.microsoft.com/office/drawing/2014/main" id="{6AB84F31-F4A1-4590-9674-B416D9DBAFFC}"/>
              </a:ext>
            </a:extLst>
          </p:cNvPr>
          <p:cNvSpPr/>
          <p:nvPr/>
        </p:nvSpPr>
        <p:spPr>
          <a:xfrm>
            <a:off x="2543175" y="4086226"/>
            <a:ext cx="2173432" cy="492443"/>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600" dirty="0">
                <a:solidFill>
                  <a:srgbClr val="FFFFFF"/>
                </a:solidFill>
                <a:latin typeface="Helvetica Neue Medium"/>
                <a:ea typeface="Helvetica Neue Medium"/>
                <a:cs typeface="Helvetica Neue Medium"/>
                <a:sym typeface="Helvetica Neue Medium"/>
              </a:rPr>
              <a:t>VMBUS </a:t>
            </a:r>
            <a:r>
              <a:rPr lang="en-US" altLang="zh-CN" sz="1600" dirty="0" err="1">
                <a:solidFill>
                  <a:srgbClr val="FFFFFF"/>
                </a:solidFill>
                <a:latin typeface="Helvetica Neue Medium"/>
                <a:ea typeface="Helvetica Neue Medium"/>
                <a:cs typeface="Helvetica Neue Medium"/>
                <a:sym typeface="Helvetica Neue Medium"/>
              </a:rPr>
              <a:t>ringbuffer</a:t>
            </a:r>
            <a:r>
              <a:rPr lang="en-US" altLang="zh-CN" sz="1600" dirty="0">
                <a:solidFill>
                  <a:srgbClr val="FFFFFF"/>
                </a:solidFill>
                <a:latin typeface="Helvetica Neue Medium"/>
                <a:ea typeface="Helvetica Neue Medium"/>
                <a:cs typeface="Helvetica Neue Medium"/>
                <a:sym typeface="Helvetica Neue Medium"/>
              </a:rPr>
              <a:t> initialize.</a:t>
            </a:r>
            <a:endParaRPr kumimoji="0" lang="zh-CN" altLang="en-US"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4" name="矩形 23">
            <a:extLst>
              <a:ext uri="{FF2B5EF4-FFF2-40B4-BE49-F238E27FC236}">
                <a16:creationId xmlns:a16="http://schemas.microsoft.com/office/drawing/2014/main" id="{1668CC23-882A-4C88-B6E8-C6AAA561C985}"/>
              </a:ext>
            </a:extLst>
          </p:cNvPr>
          <p:cNvSpPr/>
          <p:nvPr/>
        </p:nvSpPr>
        <p:spPr>
          <a:xfrm>
            <a:off x="5069031" y="4086226"/>
            <a:ext cx="2798619" cy="1723549"/>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600" dirty="0">
                <a:solidFill>
                  <a:srgbClr val="FFFFFF"/>
                </a:solidFill>
                <a:latin typeface="Helvetica Neue Medium"/>
                <a:ea typeface="Helvetica Neue Medium"/>
                <a:cs typeface="Helvetica Neue Medium"/>
                <a:sym typeface="Helvetica Neue Medium"/>
              </a:rPr>
              <a:t>Establish a GPADL for the specified buffer. </a:t>
            </a:r>
          </a:p>
          <a:p>
            <a:pPr marL="0" marR="0" indent="0" defTabSz="825500" rtl="0" fontAlgn="auto" latinLnBrk="0" hangingPunct="0">
              <a:lnSpc>
                <a:spcPct val="100000"/>
              </a:lnSpc>
              <a:spcBef>
                <a:spcPts val="0"/>
              </a:spcBef>
              <a:spcAft>
                <a:spcPts val="0"/>
              </a:spcAft>
              <a:buClrTx/>
              <a:buSzTx/>
              <a:buFontTx/>
              <a:buNone/>
              <a:tabLst/>
            </a:pPr>
            <a:r>
              <a:rPr lang="en-US" altLang="zh-CN" sz="1600" dirty="0">
                <a:solidFill>
                  <a:srgbClr val="FFFFFF"/>
                </a:solidFill>
                <a:latin typeface="Helvetica Neue Medium"/>
                <a:ea typeface="Helvetica Neue Medium"/>
                <a:cs typeface="Helvetica Neue Medium"/>
                <a:sym typeface="Helvetica Neue Medium"/>
              </a:rPr>
              <a:t>Use </a:t>
            </a:r>
            <a:r>
              <a:rPr lang="en-US" altLang="zh-CN" sz="1600" b="1" dirty="0" err="1">
                <a:solidFill>
                  <a:srgbClr val="FFFFFF"/>
                </a:solidFill>
                <a:latin typeface="Helvetica Neue Medium"/>
                <a:ea typeface="Helvetica Neue Medium"/>
                <a:cs typeface="Helvetica Neue Medium"/>
                <a:sym typeface="Helvetica Neue Medium"/>
              </a:rPr>
              <a:t>vmbus_post_msg</a:t>
            </a:r>
            <a:r>
              <a:rPr lang="en-US" altLang="zh-CN" sz="1600" b="1" dirty="0">
                <a:solidFill>
                  <a:srgbClr val="FFFFFF"/>
                </a:solidFill>
                <a:latin typeface="Helvetica Neue Medium"/>
                <a:ea typeface="Helvetica Neue Medium"/>
                <a:cs typeface="Helvetica Neue Medium"/>
                <a:sym typeface="Helvetica Neue Medium"/>
              </a:rPr>
              <a:t> </a:t>
            </a:r>
            <a:r>
              <a:rPr lang="en-US" altLang="zh-CN" sz="1600" dirty="0">
                <a:solidFill>
                  <a:srgbClr val="FFFFFF"/>
                </a:solidFill>
                <a:latin typeface="Helvetica Neue Medium"/>
                <a:ea typeface="Helvetica Neue Medium"/>
                <a:cs typeface="Helvetica Neue Medium"/>
                <a:sym typeface="Helvetica Neue Medium"/>
              </a:rPr>
              <a:t>s</a:t>
            </a:r>
            <a:r>
              <a:rPr kumimoji="0" lang="en-US" altLang="zh-CN"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end CHANNELMSG_GPADL_HEADER &amp; CHANNELMSG_GPADL_BODY message to Host</a:t>
            </a:r>
            <a:endParaRPr kumimoji="0" lang="zh-CN" altLang="en-US"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5" name="矩形 24">
            <a:extLst>
              <a:ext uri="{FF2B5EF4-FFF2-40B4-BE49-F238E27FC236}">
                <a16:creationId xmlns:a16="http://schemas.microsoft.com/office/drawing/2014/main" id="{E5F016EB-2927-42DA-A8FA-59E5BD66CC56}"/>
              </a:ext>
            </a:extLst>
          </p:cNvPr>
          <p:cNvSpPr/>
          <p:nvPr/>
        </p:nvSpPr>
        <p:spPr>
          <a:xfrm>
            <a:off x="8220074" y="4086226"/>
            <a:ext cx="2821135" cy="738664"/>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defTabSz="825500" rtl="0" fontAlgn="auto" latinLnBrk="0" hangingPunct="0">
              <a:lnSpc>
                <a:spcPct val="100000"/>
              </a:lnSpc>
              <a:spcBef>
                <a:spcPts val="0"/>
              </a:spcBef>
              <a:spcAft>
                <a:spcPts val="0"/>
              </a:spcAft>
              <a:buClrTx/>
              <a:buSzTx/>
              <a:buFontTx/>
              <a:buNone/>
              <a:tabLst/>
            </a:pPr>
            <a:r>
              <a:rPr lang="en-US" altLang="zh-CN" sz="1600" dirty="0">
                <a:solidFill>
                  <a:srgbClr val="FFFFFF"/>
                </a:solidFill>
                <a:latin typeface="Helvetica Neue Medium"/>
                <a:ea typeface="Helvetica Neue Medium"/>
                <a:cs typeface="Helvetica Neue Medium"/>
                <a:sym typeface="Helvetica Neue Medium"/>
              </a:rPr>
              <a:t>Use </a:t>
            </a:r>
            <a:r>
              <a:rPr lang="en-US" altLang="zh-CN" sz="1600" b="1" dirty="0" err="1">
                <a:solidFill>
                  <a:srgbClr val="FFFFFF"/>
                </a:solidFill>
                <a:latin typeface="Helvetica Neue Medium"/>
                <a:ea typeface="Helvetica Neue Medium"/>
                <a:cs typeface="Helvetica Neue Medium"/>
                <a:sym typeface="Helvetica Neue Medium"/>
              </a:rPr>
              <a:t>vmbus_post_msg</a:t>
            </a:r>
            <a:r>
              <a:rPr lang="en-US" altLang="zh-CN" sz="1600" b="1" dirty="0">
                <a:solidFill>
                  <a:srgbClr val="FFFFFF"/>
                </a:solidFill>
                <a:latin typeface="Helvetica Neue Medium"/>
                <a:ea typeface="Helvetica Neue Medium"/>
                <a:cs typeface="Helvetica Neue Medium"/>
                <a:sym typeface="Helvetica Neue Medium"/>
              </a:rPr>
              <a:t> </a:t>
            </a:r>
            <a:r>
              <a:rPr lang="en-US" altLang="zh-CN" sz="1600" dirty="0">
                <a:solidFill>
                  <a:srgbClr val="FFFFFF"/>
                </a:solidFill>
                <a:latin typeface="Helvetica Neue Medium"/>
                <a:ea typeface="Helvetica Neue Medium"/>
                <a:cs typeface="Helvetica Neue Medium"/>
                <a:sym typeface="Helvetica Neue Medium"/>
              </a:rPr>
              <a:t>s</a:t>
            </a:r>
            <a:r>
              <a:rPr kumimoji="0" lang="en-US" altLang="zh-CN"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end CHANNELMSG_OPENCHANNEL message to Host</a:t>
            </a:r>
            <a:endParaRPr kumimoji="0" lang="zh-CN" altLang="en-US" sz="16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740635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Send data to Host : </a:t>
            </a:r>
            <a:r>
              <a:rPr lang="en-US" altLang="zh-CN" b="1" dirty="0" err="1">
                <a:solidFill>
                  <a:sysClr val="windowText" lastClr="000000"/>
                </a:solidFill>
                <a:latin typeface="等线" panose="020F0502020204030204"/>
                <a:ea typeface="等线" panose="02010600030101010101" pitchFamily="2" charset="-122"/>
              </a:rPr>
              <a:t>vmbus_sendpacket</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7150C2BC-033A-49EA-9C9E-6B1645E49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91" y="2076885"/>
            <a:ext cx="5861627" cy="4705192"/>
          </a:xfrm>
          <a:prstGeom prst="rect">
            <a:avLst/>
          </a:prstGeom>
          <a:ln w="38100">
            <a:solidFill>
              <a:srgbClr val="0070C0"/>
            </a:solidFill>
          </a:ln>
        </p:spPr>
      </p:pic>
      <p:sp>
        <p:nvSpPr>
          <p:cNvPr id="5" name="矩形 4">
            <a:extLst>
              <a:ext uri="{FF2B5EF4-FFF2-40B4-BE49-F238E27FC236}">
                <a16:creationId xmlns:a16="http://schemas.microsoft.com/office/drawing/2014/main" id="{EFE8C7FF-B260-4668-BDF7-80B19E3BD611}"/>
              </a:ext>
            </a:extLst>
          </p:cNvPr>
          <p:cNvSpPr/>
          <p:nvPr/>
        </p:nvSpPr>
        <p:spPr>
          <a:xfrm>
            <a:off x="7925237" y="2076885"/>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h</a:t>
            </a:r>
            <a:r>
              <a:rPr kumimoji="0" lang="en-US" altLang="zh-CN" sz="20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v_ringbuffer_write</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8" name="直接箭头连接符 7">
            <a:extLst>
              <a:ext uri="{FF2B5EF4-FFF2-40B4-BE49-F238E27FC236}">
                <a16:creationId xmlns:a16="http://schemas.microsoft.com/office/drawing/2014/main" id="{5DC62FA0-7D2F-4AD5-B949-58BABA8440BA}"/>
              </a:ext>
            </a:extLst>
          </p:cNvPr>
          <p:cNvCxnSpPr>
            <a:stCxn id="5" idx="2"/>
          </p:cNvCxnSpPr>
          <p:nvPr/>
        </p:nvCxnSpPr>
        <p:spPr>
          <a:xfrm flipH="1">
            <a:off x="9069542" y="2384662"/>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矩形 8">
            <a:extLst>
              <a:ext uri="{FF2B5EF4-FFF2-40B4-BE49-F238E27FC236}">
                <a16:creationId xmlns:a16="http://schemas.microsoft.com/office/drawing/2014/main" id="{882598DB-B8E8-412F-9D24-557871E597C6}"/>
              </a:ext>
            </a:extLst>
          </p:cNvPr>
          <p:cNvSpPr/>
          <p:nvPr/>
        </p:nvSpPr>
        <p:spPr>
          <a:xfrm>
            <a:off x="7925237" y="2642616"/>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hv_signal_on_write</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0" name="直接箭头连接符 9">
            <a:extLst>
              <a:ext uri="{FF2B5EF4-FFF2-40B4-BE49-F238E27FC236}">
                <a16:creationId xmlns:a16="http://schemas.microsoft.com/office/drawing/2014/main" id="{2E5E621E-35C3-4B82-AFC9-E271D8C9033B}"/>
              </a:ext>
            </a:extLst>
          </p:cNvPr>
          <p:cNvCxnSpPr>
            <a:stCxn id="9" idx="2"/>
          </p:cNvCxnSpPr>
          <p:nvPr/>
        </p:nvCxnSpPr>
        <p:spPr>
          <a:xfrm flipH="1">
            <a:off x="9069542" y="2950393"/>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矩形 10">
            <a:extLst>
              <a:ext uri="{FF2B5EF4-FFF2-40B4-BE49-F238E27FC236}">
                <a16:creationId xmlns:a16="http://schemas.microsoft.com/office/drawing/2014/main" id="{5911FCBF-9AA1-4977-B1D8-1A24CBB93E98}"/>
              </a:ext>
            </a:extLst>
          </p:cNvPr>
          <p:cNvSpPr/>
          <p:nvPr/>
        </p:nvSpPr>
        <p:spPr>
          <a:xfrm>
            <a:off x="7925236" y="3208347"/>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vmbus_setevent</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直接箭头连接符 11">
            <a:extLst>
              <a:ext uri="{FF2B5EF4-FFF2-40B4-BE49-F238E27FC236}">
                <a16:creationId xmlns:a16="http://schemas.microsoft.com/office/drawing/2014/main" id="{55B58D9F-7F86-4709-A045-D205FF464C54}"/>
              </a:ext>
            </a:extLst>
          </p:cNvPr>
          <p:cNvCxnSpPr>
            <a:stCxn id="11" idx="2"/>
          </p:cNvCxnSpPr>
          <p:nvPr/>
        </p:nvCxnSpPr>
        <p:spPr>
          <a:xfrm flipH="1">
            <a:off x="9069541" y="3516124"/>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矩形 13">
            <a:extLst>
              <a:ext uri="{FF2B5EF4-FFF2-40B4-BE49-F238E27FC236}">
                <a16:creationId xmlns:a16="http://schemas.microsoft.com/office/drawing/2014/main" id="{C1316DD5-2A29-4959-A348-47BD307FFDA0}"/>
              </a:ext>
            </a:extLst>
          </p:cNvPr>
          <p:cNvSpPr/>
          <p:nvPr/>
        </p:nvSpPr>
        <p:spPr>
          <a:xfrm>
            <a:off x="7925236" y="3774078"/>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vmbus_set_event</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直接箭头连接符 14">
            <a:extLst>
              <a:ext uri="{FF2B5EF4-FFF2-40B4-BE49-F238E27FC236}">
                <a16:creationId xmlns:a16="http://schemas.microsoft.com/office/drawing/2014/main" id="{83A52438-1871-4740-9232-3C1862416AFF}"/>
              </a:ext>
            </a:extLst>
          </p:cNvPr>
          <p:cNvCxnSpPr>
            <a:stCxn id="14" idx="2"/>
          </p:cNvCxnSpPr>
          <p:nvPr/>
        </p:nvCxnSpPr>
        <p:spPr>
          <a:xfrm flipH="1">
            <a:off x="9069541" y="4081855"/>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矩形 15">
            <a:extLst>
              <a:ext uri="{FF2B5EF4-FFF2-40B4-BE49-F238E27FC236}">
                <a16:creationId xmlns:a16="http://schemas.microsoft.com/office/drawing/2014/main" id="{7306BF3D-6BEA-49B4-8347-658BC58D33BD}"/>
              </a:ext>
            </a:extLst>
          </p:cNvPr>
          <p:cNvSpPr/>
          <p:nvPr/>
        </p:nvSpPr>
        <p:spPr>
          <a:xfrm>
            <a:off x="7682919" y="4331145"/>
            <a:ext cx="2773244"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a:solidFill>
                  <a:srgbClr val="FFFFFF"/>
                </a:solidFill>
                <a:latin typeface="Helvetica Neue Medium"/>
                <a:ea typeface="Helvetica Neue Medium"/>
                <a:cs typeface="Helvetica Neue Medium"/>
                <a:sym typeface="Helvetica Neue Medium"/>
              </a:rPr>
              <a:t>hv_do_fast_hypercall8</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矩形 17">
            <a:extLst>
              <a:ext uri="{FF2B5EF4-FFF2-40B4-BE49-F238E27FC236}">
                <a16:creationId xmlns:a16="http://schemas.microsoft.com/office/drawing/2014/main" id="{73B91809-665C-4414-A389-11DF5E4FD129}"/>
              </a:ext>
            </a:extLst>
          </p:cNvPr>
          <p:cNvSpPr/>
          <p:nvPr/>
        </p:nvSpPr>
        <p:spPr>
          <a:xfrm>
            <a:off x="4590288" y="2086029"/>
            <a:ext cx="676656" cy="181683"/>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0" name="直接箭头连接符 19">
            <a:extLst>
              <a:ext uri="{FF2B5EF4-FFF2-40B4-BE49-F238E27FC236}">
                <a16:creationId xmlns:a16="http://schemas.microsoft.com/office/drawing/2014/main" id="{628FC8D7-B147-4446-A7A3-68D8370281BB}"/>
              </a:ext>
            </a:extLst>
          </p:cNvPr>
          <p:cNvCxnSpPr/>
          <p:nvPr/>
        </p:nvCxnSpPr>
        <p:spPr>
          <a:xfrm>
            <a:off x="5166360" y="2267712"/>
            <a:ext cx="347472" cy="245927"/>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文本框 20">
            <a:extLst>
              <a:ext uri="{FF2B5EF4-FFF2-40B4-BE49-F238E27FC236}">
                <a16:creationId xmlns:a16="http://schemas.microsoft.com/office/drawing/2014/main" id="{05D5E55D-BB3B-4E33-BADF-594DAC868077}"/>
              </a:ext>
            </a:extLst>
          </p:cNvPr>
          <p:cNvSpPr txBox="1"/>
          <p:nvPr/>
        </p:nvSpPr>
        <p:spPr>
          <a:xfrm>
            <a:off x="5490513" y="2317517"/>
            <a:ext cx="92070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err="1">
                <a:ln>
                  <a:noFill/>
                </a:ln>
                <a:solidFill>
                  <a:srgbClr val="FF0000"/>
                </a:solidFill>
                <a:effectLst/>
                <a:uFillTx/>
                <a:latin typeface="Asap SemiBold"/>
                <a:ea typeface="Asap SemiBold"/>
                <a:cs typeface="Asap SemiBold"/>
                <a:sym typeface="Asap SemiBold"/>
              </a:rPr>
              <a:t>guestdata</a:t>
            </a:r>
            <a:endParaRPr kumimoji="0" lang="zh-CN" altLang="en-US" sz="16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47723919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Send data to Host : </a:t>
            </a:r>
            <a:r>
              <a:rPr lang="en-US" altLang="zh-CN" b="1" dirty="0" err="1">
                <a:solidFill>
                  <a:sysClr val="windowText" lastClr="000000"/>
                </a:solidFill>
                <a:latin typeface="等线" panose="020F0502020204030204"/>
                <a:ea typeface="等线" panose="02010600030101010101" pitchFamily="2" charset="-122"/>
              </a:rPr>
              <a:t>vmbus_sendpacket</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7150C2BC-033A-49EA-9C9E-6B1645E49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91" y="2076885"/>
            <a:ext cx="5861627" cy="4705192"/>
          </a:xfrm>
          <a:prstGeom prst="rect">
            <a:avLst/>
          </a:prstGeom>
          <a:ln w="38100">
            <a:solidFill>
              <a:srgbClr val="0070C0"/>
            </a:solidFill>
          </a:ln>
        </p:spPr>
      </p:pic>
      <p:sp>
        <p:nvSpPr>
          <p:cNvPr id="5" name="矩形 4">
            <a:extLst>
              <a:ext uri="{FF2B5EF4-FFF2-40B4-BE49-F238E27FC236}">
                <a16:creationId xmlns:a16="http://schemas.microsoft.com/office/drawing/2014/main" id="{EFE8C7FF-B260-4668-BDF7-80B19E3BD611}"/>
              </a:ext>
            </a:extLst>
          </p:cNvPr>
          <p:cNvSpPr/>
          <p:nvPr/>
        </p:nvSpPr>
        <p:spPr>
          <a:xfrm>
            <a:off x="7925237" y="2076885"/>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h</a:t>
            </a:r>
            <a:r>
              <a:rPr kumimoji="0" lang="en-US" altLang="zh-CN" sz="20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v_ringbuffer_write</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8" name="直接箭头连接符 7">
            <a:extLst>
              <a:ext uri="{FF2B5EF4-FFF2-40B4-BE49-F238E27FC236}">
                <a16:creationId xmlns:a16="http://schemas.microsoft.com/office/drawing/2014/main" id="{5DC62FA0-7D2F-4AD5-B949-58BABA8440BA}"/>
              </a:ext>
            </a:extLst>
          </p:cNvPr>
          <p:cNvCxnSpPr>
            <a:stCxn id="5" idx="2"/>
          </p:cNvCxnSpPr>
          <p:nvPr/>
        </p:nvCxnSpPr>
        <p:spPr>
          <a:xfrm flipH="1">
            <a:off x="9069542" y="2384662"/>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矩形 8">
            <a:extLst>
              <a:ext uri="{FF2B5EF4-FFF2-40B4-BE49-F238E27FC236}">
                <a16:creationId xmlns:a16="http://schemas.microsoft.com/office/drawing/2014/main" id="{882598DB-B8E8-412F-9D24-557871E597C6}"/>
              </a:ext>
            </a:extLst>
          </p:cNvPr>
          <p:cNvSpPr/>
          <p:nvPr/>
        </p:nvSpPr>
        <p:spPr>
          <a:xfrm>
            <a:off x="7925237" y="2642616"/>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hv_signal_on_write</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0" name="直接箭头连接符 9">
            <a:extLst>
              <a:ext uri="{FF2B5EF4-FFF2-40B4-BE49-F238E27FC236}">
                <a16:creationId xmlns:a16="http://schemas.microsoft.com/office/drawing/2014/main" id="{2E5E621E-35C3-4B82-AFC9-E271D8C9033B}"/>
              </a:ext>
            </a:extLst>
          </p:cNvPr>
          <p:cNvCxnSpPr>
            <a:stCxn id="9" idx="2"/>
          </p:cNvCxnSpPr>
          <p:nvPr/>
        </p:nvCxnSpPr>
        <p:spPr>
          <a:xfrm flipH="1">
            <a:off x="9069542" y="2950393"/>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矩形 10">
            <a:extLst>
              <a:ext uri="{FF2B5EF4-FFF2-40B4-BE49-F238E27FC236}">
                <a16:creationId xmlns:a16="http://schemas.microsoft.com/office/drawing/2014/main" id="{5911FCBF-9AA1-4977-B1D8-1A24CBB93E98}"/>
              </a:ext>
            </a:extLst>
          </p:cNvPr>
          <p:cNvSpPr/>
          <p:nvPr/>
        </p:nvSpPr>
        <p:spPr>
          <a:xfrm>
            <a:off x="7925236" y="3208347"/>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vmbus_setevent</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直接箭头连接符 11">
            <a:extLst>
              <a:ext uri="{FF2B5EF4-FFF2-40B4-BE49-F238E27FC236}">
                <a16:creationId xmlns:a16="http://schemas.microsoft.com/office/drawing/2014/main" id="{55B58D9F-7F86-4709-A045-D205FF464C54}"/>
              </a:ext>
            </a:extLst>
          </p:cNvPr>
          <p:cNvCxnSpPr>
            <a:stCxn id="11" idx="2"/>
          </p:cNvCxnSpPr>
          <p:nvPr/>
        </p:nvCxnSpPr>
        <p:spPr>
          <a:xfrm flipH="1">
            <a:off x="9069541" y="3516124"/>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矩形 13">
            <a:extLst>
              <a:ext uri="{FF2B5EF4-FFF2-40B4-BE49-F238E27FC236}">
                <a16:creationId xmlns:a16="http://schemas.microsoft.com/office/drawing/2014/main" id="{C1316DD5-2A29-4959-A348-47BD307FFDA0}"/>
              </a:ext>
            </a:extLst>
          </p:cNvPr>
          <p:cNvSpPr/>
          <p:nvPr/>
        </p:nvSpPr>
        <p:spPr>
          <a:xfrm>
            <a:off x="7925236" y="3774078"/>
            <a:ext cx="2288611"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err="1">
                <a:solidFill>
                  <a:srgbClr val="FFFFFF"/>
                </a:solidFill>
                <a:latin typeface="Helvetica Neue Medium"/>
                <a:ea typeface="Helvetica Neue Medium"/>
                <a:cs typeface="Helvetica Neue Medium"/>
                <a:sym typeface="Helvetica Neue Medium"/>
              </a:rPr>
              <a:t>vmbus_set_event</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直接箭头连接符 14">
            <a:extLst>
              <a:ext uri="{FF2B5EF4-FFF2-40B4-BE49-F238E27FC236}">
                <a16:creationId xmlns:a16="http://schemas.microsoft.com/office/drawing/2014/main" id="{83A52438-1871-4740-9232-3C1862416AFF}"/>
              </a:ext>
            </a:extLst>
          </p:cNvPr>
          <p:cNvCxnSpPr>
            <a:stCxn id="14" idx="2"/>
          </p:cNvCxnSpPr>
          <p:nvPr/>
        </p:nvCxnSpPr>
        <p:spPr>
          <a:xfrm flipH="1">
            <a:off x="9069541" y="4081855"/>
            <a:ext cx="1" cy="257954"/>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矩形 15">
            <a:extLst>
              <a:ext uri="{FF2B5EF4-FFF2-40B4-BE49-F238E27FC236}">
                <a16:creationId xmlns:a16="http://schemas.microsoft.com/office/drawing/2014/main" id="{7306BF3D-6BEA-49B4-8347-658BC58D33BD}"/>
              </a:ext>
            </a:extLst>
          </p:cNvPr>
          <p:cNvSpPr/>
          <p:nvPr/>
        </p:nvSpPr>
        <p:spPr>
          <a:xfrm>
            <a:off x="7682919" y="4331145"/>
            <a:ext cx="2773244" cy="307777"/>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a:solidFill>
                  <a:srgbClr val="FFFFFF"/>
                </a:solidFill>
                <a:latin typeface="Helvetica Neue Medium"/>
                <a:ea typeface="Helvetica Neue Medium"/>
                <a:cs typeface="Helvetica Neue Medium"/>
                <a:sym typeface="Helvetica Neue Medium"/>
              </a:rPr>
              <a:t>hv_do_fast_hypercall8</a:t>
            </a:r>
            <a:endParaRPr kumimoji="0" lang="zh-CN" altLang="en-US" sz="20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矩形 17">
            <a:extLst>
              <a:ext uri="{FF2B5EF4-FFF2-40B4-BE49-F238E27FC236}">
                <a16:creationId xmlns:a16="http://schemas.microsoft.com/office/drawing/2014/main" id="{73B91809-665C-4414-A389-11DF5E4FD129}"/>
              </a:ext>
            </a:extLst>
          </p:cNvPr>
          <p:cNvSpPr/>
          <p:nvPr/>
        </p:nvSpPr>
        <p:spPr>
          <a:xfrm>
            <a:off x="4590288" y="2086029"/>
            <a:ext cx="676656" cy="181683"/>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0" name="直接箭头连接符 19">
            <a:extLst>
              <a:ext uri="{FF2B5EF4-FFF2-40B4-BE49-F238E27FC236}">
                <a16:creationId xmlns:a16="http://schemas.microsoft.com/office/drawing/2014/main" id="{628FC8D7-B147-4446-A7A3-68D8370281BB}"/>
              </a:ext>
            </a:extLst>
          </p:cNvPr>
          <p:cNvCxnSpPr/>
          <p:nvPr/>
        </p:nvCxnSpPr>
        <p:spPr>
          <a:xfrm>
            <a:off x="5166360" y="2267712"/>
            <a:ext cx="347472" cy="245927"/>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文本框 20">
            <a:extLst>
              <a:ext uri="{FF2B5EF4-FFF2-40B4-BE49-F238E27FC236}">
                <a16:creationId xmlns:a16="http://schemas.microsoft.com/office/drawing/2014/main" id="{05D5E55D-BB3B-4E33-BADF-594DAC868077}"/>
              </a:ext>
            </a:extLst>
          </p:cNvPr>
          <p:cNvSpPr txBox="1"/>
          <p:nvPr/>
        </p:nvSpPr>
        <p:spPr>
          <a:xfrm>
            <a:off x="5490513" y="2317517"/>
            <a:ext cx="92070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err="1">
                <a:ln>
                  <a:noFill/>
                </a:ln>
                <a:solidFill>
                  <a:srgbClr val="FF0000"/>
                </a:solidFill>
                <a:effectLst/>
                <a:uFillTx/>
                <a:latin typeface="Asap SemiBold"/>
                <a:ea typeface="Asap SemiBold"/>
                <a:cs typeface="Asap SemiBold"/>
                <a:sym typeface="Asap SemiBold"/>
              </a:rPr>
              <a:t>guestdata</a:t>
            </a:r>
            <a:endParaRPr kumimoji="0" lang="zh-CN" altLang="en-US" sz="16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7" name="图片 6">
            <a:extLst>
              <a:ext uri="{FF2B5EF4-FFF2-40B4-BE49-F238E27FC236}">
                <a16:creationId xmlns:a16="http://schemas.microsoft.com/office/drawing/2014/main" id="{A80CC578-7419-4496-BB06-729DAA055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131" y="1125387"/>
            <a:ext cx="5731849" cy="5300958"/>
          </a:xfrm>
          <a:prstGeom prst="rect">
            <a:avLst/>
          </a:prstGeom>
          <a:ln w="38100">
            <a:solidFill>
              <a:srgbClr val="0070C0"/>
            </a:solidFill>
          </a:ln>
        </p:spPr>
      </p:pic>
      <p:cxnSp>
        <p:nvCxnSpPr>
          <p:cNvPr id="17" name="直接箭头连接符 16">
            <a:extLst>
              <a:ext uri="{FF2B5EF4-FFF2-40B4-BE49-F238E27FC236}">
                <a16:creationId xmlns:a16="http://schemas.microsoft.com/office/drawing/2014/main" id="{AD2D8903-8077-4D2C-8552-81E555DA811C}"/>
              </a:ext>
            </a:extLst>
          </p:cNvPr>
          <p:cNvCxnSpPr/>
          <p:nvPr/>
        </p:nvCxnSpPr>
        <p:spPr>
          <a:xfrm flipV="1">
            <a:off x="4059983" y="1938528"/>
            <a:ext cx="1071658" cy="292245"/>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文本框 18">
            <a:extLst>
              <a:ext uri="{FF2B5EF4-FFF2-40B4-BE49-F238E27FC236}">
                <a16:creationId xmlns:a16="http://schemas.microsoft.com/office/drawing/2014/main" id="{4954E041-FC68-4C6A-B341-CF75B5A145BE}"/>
              </a:ext>
            </a:extLst>
          </p:cNvPr>
          <p:cNvSpPr txBox="1"/>
          <p:nvPr/>
        </p:nvSpPr>
        <p:spPr>
          <a:xfrm>
            <a:off x="5099032" y="1718288"/>
            <a:ext cx="70339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err="1">
                <a:solidFill>
                  <a:srgbClr val="FF0000"/>
                </a:solidFill>
                <a:latin typeface="Asap SemiBold"/>
                <a:ea typeface="Asap SemiBold"/>
                <a:cs typeface="Asap SemiBold"/>
                <a:sym typeface="Asap SemiBold"/>
              </a:rPr>
              <a:t>vmcall</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5080840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Receive data form Host :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vmbus_on_event</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25918159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Receive data form Host :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vmbus_on_event</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2984F70-FA12-4116-A6D8-FC637BABF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11" y="1105693"/>
            <a:ext cx="5468113" cy="5515745"/>
          </a:xfrm>
          <a:prstGeom prst="rect">
            <a:avLst/>
          </a:prstGeom>
          <a:ln w="38100">
            <a:solidFill>
              <a:srgbClr val="0070C0"/>
            </a:solidFill>
          </a:ln>
        </p:spPr>
      </p:pic>
      <p:pic>
        <p:nvPicPr>
          <p:cNvPr id="7" name="图片 6">
            <a:extLst>
              <a:ext uri="{FF2B5EF4-FFF2-40B4-BE49-F238E27FC236}">
                <a16:creationId xmlns:a16="http://schemas.microsoft.com/office/drawing/2014/main" id="{0EA0EC7B-AB3D-4DED-9F4C-B5C82A789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499" y="1256452"/>
            <a:ext cx="6258798" cy="4629796"/>
          </a:xfrm>
          <a:prstGeom prst="rect">
            <a:avLst/>
          </a:prstGeom>
          <a:ln w="38100">
            <a:solidFill>
              <a:srgbClr val="0070C0"/>
            </a:solidFill>
          </a:ln>
        </p:spPr>
      </p:pic>
      <p:sp>
        <p:nvSpPr>
          <p:cNvPr id="8" name="矩形 7">
            <a:extLst>
              <a:ext uri="{FF2B5EF4-FFF2-40B4-BE49-F238E27FC236}">
                <a16:creationId xmlns:a16="http://schemas.microsoft.com/office/drawing/2014/main" id="{B572D1DD-EA7C-4C07-B23C-A91E8393C7A9}"/>
              </a:ext>
            </a:extLst>
          </p:cNvPr>
          <p:cNvSpPr/>
          <p:nvPr/>
        </p:nvSpPr>
        <p:spPr>
          <a:xfrm>
            <a:off x="6620256" y="5093208"/>
            <a:ext cx="4151376" cy="484632"/>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0" name="直接箭头连接符 9">
            <a:extLst>
              <a:ext uri="{FF2B5EF4-FFF2-40B4-BE49-F238E27FC236}">
                <a16:creationId xmlns:a16="http://schemas.microsoft.com/office/drawing/2014/main" id="{208D468C-8903-4621-851B-FF4F32687AE8}"/>
              </a:ext>
            </a:extLst>
          </p:cNvPr>
          <p:cNvCxnSpPr/>
          <p:nvPr/>
        </p:nvCxnSpPr>
        <p:spPr>
          <a:xfrm flipH="1" flipV="1">
            <a:off x="5129784" y="3703320"/>
            <a:ext cx="1490472" cy="1563624"/>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386475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defRPr/>
            </a:pPr>
            <a:r>
              <a:rPr lang="en-US" altLang="zh-CN" dirty="0">
                <a:solidFill>
                  <a:sysClr val="windowText" lastClr="000000"/>
                </a:solidFill>
                <a:latin typeface="等线" panose="020F0502020204030204"/>
                <a:ea typeface="等线" panose="02010600030101010101" pitchFamily="2" charset="-122"/>
              </a:rPr>
              <a:t>VMBUS in Host</a:t>
            </a:r>
            <a:endParaRPr kumimoji="0" lang="en-US" altLang="zh-CN" sz="40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There are two functions,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vmbkmclr!KmclpVmbusManualIsr</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and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vmbkmclr!KmclpVmbusIsr</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a:buFont typeface="Wingdings" panose="05000000000000000000" pitchFamily="2" charset="2"/>
              <a:buChar char="Ø"/>
              <a:defRPr/>
            </a:pP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vmbkmclr!KmclpVmbusIsr</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lang="en-US" altLang="zh-CN" dirty="0">
                <a:solidFill>
                  <a:sysClr val="windowText" lastClr="000000"/>
                </a:solidFill>
                <a:latin typeface="等线" panose="020F0502020204030204"/>
                <a:ea typeface="等线" panose="02010600030101010101" pitchFamily="2" charset="-122"/>
              </a:rPr>
              <a:t>: distribute guest data to Host driver. (storvsp.sys vmswitch.sys …)</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p>
          <a:p>
            <a:pPr>
              <a:buFont typeface="Wingdings" panose="05000000000000000000" pitchFamily="2" charset="2"/>
              <a:buChar char="Ø"/>
              <a:defRPr/>
            </a:pP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vmbkmclr!KmclpVmbusManualIsr</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distribute guest data to host </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usermode</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component</a:t>
            </a:r>
            <a:r>
              <a:rPr lang="en-US" altLang="zh-CN" dirty="0">
                <a:solidFill>
                  <a:sysClr val="windowText" lastClr="000000"/>
                </a:solidFill>
                <a:latin typeface="等线" panose="020F0502020204030204"/>
                <a:ea typeface="等线" panose="02010600030101010101" pitchFamily="2" charset="-122"/>
              </a:rPr>
              <a:t>. (vmuidevices.dll vmdynmem.dll vmicvdev.dll …)</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240301365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Data path to Ring0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vmbkmclr!KmclpVmbusIsr</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For example, storvsp.sys</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87A1D589-958F-4EF5-BE03-0AB3EB68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21" y="2597500"/>
            <a:ext cx="5969689" cy="2294539"/>
          </a:xfrm>
          <a:prstGeom prst="rect">
            <a:avLst/>
          </a:prstGeom>
          <a:ln w="38100">
            <a:solidFill>
              <a:srgbClr val="0070C0"/>
            </a:solidFill>
          </a:ln>
        </p:spPr>
      </p:pic>
      <p:pic>
        <p:nvPicPr>
          <p:cNvPr id="7" name="图片 6">
            <a:extLst>
              <a:ext uri="{FF2B5EF4-FFF2-40B4-BE49-F238E27FC236}">
                <a16:creationId xmlns:a16="http://schemas.microsoft.com/office/drawing/2014/main" id="{0B0DBBA3-91F5-4EBA-908B-0A6BBFB6F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044" y="2597500"/>
            <a:ext cx="4201111" cy="1390844"/>
          </a:xfrm>
          <a:prstGeom prst="rect">
            <a:avLst/>
          </a:prstGeom>
          <a:ln w="38100">
            <a:solidFill>
              <a:srgbClr val="0070C0"/>
            </a:solidFill>
          </a:ln>
        </p:spPr>
      </p:pic>
      <p:cxnSp>
        <p:nvCxnSpPr>
          <p:cNvPr id="9" name="直接箭头连接符 8">
            <a:extLst>
              <a:ext uri="{FF2B5EF4-FFF2-40B4-BE49-F238E27FC236}">
                <a16:creationId xmlns:a16="http://schemas.microsoft.com/office/drawing/2014/main" id="{4755909E-B7FA-4B80-8171-3DB2CFB31C32}"/>
              </a:ext>
            </a:extLst>
          </p:cNvPr>
          <p:cNvCxnSpPr/>
          <p:nvPr/>
        </p:nvCxnSpPr>
        <p:spPr>
          <a:xfrm flipV="1">
            <a:off x="7662672" y="2128692"/>
            <a:ext cx="1883664" cy="587076"/>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D3679C1C-63CB-443F-BF28-729058051FB3}"/>
              </a:ext>
            </a:extLst>
          </p:cNvPr>
          <p:cNvSpPr txBox="1"/>
          <p:nvPr/>
        </p:nvSpPr>
        <p:spPr>
          <a:xfrm>
            <a:off x="9544531" y="1938896"/>
            <a:ext cx="111780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Guest data</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5251F604-C632-486E-81FD-4C3C96DAF6D2}"/>
              </a:ext>
            </a:extLst>
          </p:cNvPr>
          <p:cNvSpPr txBox="1"/>
          <p:nvPr/>
        </p:nvSpPr>
        <p:spPr>
          <a:xfrm>
            <a:off x="8334475" y="3974960"/>
            <a:ext cx="153099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Guest data Size</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cxnSp>
        <p:nvCxnSpPr>
          <p:cNvPr id="13" name="直接箭头连接符 12">
            <a:extLst>
              <a:ext uri="{FF2B5EF4-FFF2-40B4-BE49-F238E27FC236}">
                <a16:creationId xmlns:a16="http://schemas.microsoft.com/office/drawing/2014/main" id="{55BAE7A4-701C-45FA-9FDF-7EDA2CB0220E}"/>
              </a:ext>
            </a:extLst>
          </p:cNvPr>
          <p:cNvCxnSpPr>
            <a:endCxn id="11" idx="1"/>
          </p:cNvCxnSpPr>
          <p:nvPr/>
        </p:nvCxnSpPr>
        <p:spPr>
          <a:xfrm>
            <a:off x="7662672" y="3988344"/>
            <a:ext cx="671803" cy="176412"/>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460810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5819493-8EB8-433C-B24E-763C83D917DA}"/>
              </a:ext>
            </a:extLst>
          </p:cNvPr>
          <p:cNvSpPr txBox="1">
            <a:spLocks/>
          </p:cNvSpPr>
          <p:nvPr/>
        </p:nvSpPr>
        <p:spPr>
          <a:xfrm>
            <a:off x="838200" y="9519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whoami</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10" name="内容占位符 2">
            <a:extLst>
              <a:ext uri="{FF2B5EF4-FFF2-40B4-BE49-F238E27FC236}">
                <a16:creationId xmlns:a16="http://schemas.microsoft.com/office/drawing/2014/main" id="{BF08E8B7-46C4-45B7-B9FE-E890E47F0A26}"/>
              </a:ext>
            </a:extLst>
          </p:cNvPr>
          <p:cNvSpPr txBox="1">
            <a:spLocks/>
          </p:cNvSpPr>
          <p:nvPr/>
        </p:nvSpPr>
        <p:spPr>
          <a:xfrm>
            <a:off x="838200" y="241241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Zhenhao Hong (@rthhh17)</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@Ant Group Light-Year Security Lab</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Ex-researcher @IceSword Lab, Qihoo 360</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Awarded the 2019-2020 MSRC Most Valuable Security Researchers</a:t>
            </a:r>
            <a:endParaRPr kumimoji="0" lang="zh-CN" altLang="en-US" sz="24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11" name="内容占位符 2">
            <a:extLst>
              <a:ext uri="{FF2B5EF4-FFF2-40B4-BE49-F238E27FC236}">
                <a16:creationId xmlns:a16="http://schemas.microsoft.com/office/drawing/2014/main" id="{3B707E0B-A76A-42EA-8046-4F49A47F7B03}"/>
              </a:ext>
            </a:extLst>
          </p:cNvPr>
          <p:cNvSpPr txBox="1">
            <a:spLocks/>
          </p:cNvSpPr>
          <p:nvPr/>
        </p:nvSpPr>
        <p:spPr>
          <a:xfrm>
            <a:off x="6096000" y="241241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prstClr val="black"/>
                </a:solidFill>
                <a:latin typeface="等线" panose="020F0502020204030204"/>
                <a:ea typeface="等线" panose="02010600030101010101" pitchFamily="2" charset="-122"/>
              </a:rPr>
              <a:t>Chuanjian Liao</a:t>
            </a:r>
          </a:p>
          <a:p>
            <a:pPr lvl="1"/>
            <a:r>
              <a:rPr lang="en-US" altLang="zh-CN" dirty="0">
                <a:solidFill>
                  <a:prstClr val="black"/>
                </a:solidFill>
                <a:latin typeface="等线" panose="020F0502020204030204"/>
                <a:ea typeface="等线" panose="02010600030101010101" pitchFamily="2" charset="-122"/>
              </a:rPr>
              <a:t>Technical Director @IceSword Lab, Qihoo 360</a:t>
            </a:r>
            <a:endParaRPr lang="zh-CN" altLang="en-US"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1738394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Data path to Ring3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vmbkmclr!KmclpVmbusManualIsr</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For example, vmiccore.dll</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6F7AE02-5D7A-4F3E-989C-7E7FC077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9" y="2604972"/>
            <a:ext cx="5992061" cy="1648055"/>
          </a:xfrm>
          <a:prstGeom prst="rect">
            <a:avLst/>
          </a:prstGeom>
          <a:ln w="38100">
            <a:solidFill>
              <a:srgbClr val="0070C0"/>
            </a:solidFill>
          </a:ln>
        </p:spPr>
      </p:pic>
      <p:cxnSp>
        <p:nvCxnSpPr>
          <p:cNvPr id="7" name="直接连接符 6">
            <a:extLst>
              <a:ext uri="{FF2B5EF4-FFF2-40B4-BE49-F238E27FC236}">
                <a16:creationId xmlns:a16="http://schemas.microsoft.com/office/drawing/2014/main" id="{D499C453-28AB-4CDB-BB5C-D11D37415FC8}"/>
              </a:ext>
            </a:extLst>
          </p:cNvPr>
          <p:cNvCxnSpPr/>
          <p:nvPr/>
        </p:nvCxnSpPr>
        <p:spPr>
          <a:xfrm>
            <a:off x="3081528" y="3246120"/>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8" name="直接连接符 7">
            <a:extLst>
              <a:ext uri="{FF2B5EF4-FFF2-40B4-BE49-F238E27FC236}">
                <a16:creationId xmlns:a16="http://schemas.microsoft.com/office/drawing/2014/main" id="{62C0FFA6-BD5B-48A7-ABF5-2177097E211D}"/>
              </a:ext>
            </a:extLst>
          </p:cNvPr>
          <p:cNvCxnSpPr>
            <a:cxnSpLocks/>
          </p:cNvCxnSpPr>
          <p:nvPr/>
        </p:nvCxnSpPr>
        <p:spPr>
          <a:xfrm>
            <a:off x="3081528" y="3115056"/>
            <a:ext cx="2968752"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9" name="直接连接符 8">
            <a:extLst>
              <a:ext uri="{FF2B5EF4-FFF2-40B4-BE49-F238E27FC236}">
                <a16:creationId xmlns:a16="http://schemas.microsoft.com/office/drawing/2014/main" id="{8F7852A3-6B2E-40A5-9056-5B4BF6DBFC1B}"/>
              </a:ext>
            </a:extLst>
          </p:cNvPr>
          <p:cNvCxnSpPr/>
          <p:nvPr/>
        </p:nvCxnSpPr>
        <p:spPr>
          <a:xfrm>
            <a:off x="3069336" y="2996184"/>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601663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Data path to Ring3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vmbkmclr!KmclpVmbusManualIsr</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For example, vmiccore.dll</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6F7AE02-5D7A-4F3E-989C-7E7FC077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9" y="2604972"/>
            <a:ext cx="5992061" cy="1648055"/>
          </a:xfrm>
          <a:prstGeom prst="rect">
            <a:avLst/>
          </a:prstGeom>
          <a:ln w="38100">
            <a:solidFill>
              <a:srgbClr val="0070C0"/>
            </a:solidFill>
          </a:ln>
        </p:spPr>
      </p:pic>
      <p:cxnSp>
        <p:nvCxnSpPr>
          <p:cNvPr id="7" name="直接连接符 6">
            <a:extLst>
              <a:ext uri="{FF2B5EF4-FFF2-40B4-BE49-F238E27FC236}">
                <a16:creationId xmlns:a16="http://schemas.microsoft.com/office/drawing/2014/main" id="{D499C453-28AB-4CDB-BB5C-D11D37415FC8}"/>
              </a:ext>
            </a:extLst>
          </p:cNvPr>
          <p:cNvCxnSpPr/>
          <p:nvPr/>
        </p:nvCxnSpPr>
        <p:spPr>
          <a:xfrm>
            <a:off x="3081528" y="3246120"/>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8" name="直接连接符 7">
            <a:extLst>
              <a:ext uri="{FF2B5EF4-FFF2-40B4-BE49-F238E27FC236}">
                <a16:creationId xmlns:a16="http://schemas.microsoft.com/office/drawing/2014/main" id="{62C0FFA6-BD5B-48A7-ABF5-2177097E211D}"/>
              </a:ext>
            </a:extLst>
          </p:cNvPr>
          <p:cNvCxnSpPr>
            <a:cxnSpLocks/>
          </p:cNvCxnSpPr>
          <p:nvPr/>
        </p:nvCxnSpPr>
        <p:spPr>
          <a:xfrm>
            <a:off x="3081528" y="3115056"/>
            <a:ext cx="2968752"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9" name="直接连接符 8">
            <a:extLst>
              <a:ext uri="{FF2B5EF4-FFF2-40B4-BE49-F238E27FC236}">
                <a16:creationId xmlns:a16="http://schemas.microsoft.com/office/drawing/2014/main" id="{8F7852A3-6B2E-40A5-9056-5B4BF6DBFC1B}"/>
              </a:ext>
            </a:extLst>
          </p:cNvPr>
          <p:cNvCxnSpPr/>
          <p:nvPr/>
        </p:nvCxnSpPr>
        <p:spPr>
          <a:xfrm>
            <a:off x="3069336" y="2996184"/>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pic>
        <p:nvPicPr>
          <p:cNvPr id="5" name="图片 4">
            <a:extLst>
              <a:ext uri="{FF2B5EF4-FFF2-40B4-BE49-F238E27FC236}">
                <a16:creationId xmlns:a16="http://schemas.microsoft.com/office/drawing/2014/main" id="{38F428A1-3AEC-491D-8575-7E354488B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99" y="2873844"/>
            <a:ext cx="7011378" cy="3286584"/>
          </a:xfrm>
          <a:prstGeom prst="rect">
            <a:avLst/>
          </a:prstGeom>
          <a:ln w="38100">
            <a:solidFill>
              <a:srgbClr val="0070C0"/>
            </a:solidFill>
          </a:ln>
        </p:spPr>
      </p:pic>
      <p:sp>
        <p:nvSpPr>
          <p:cNvPr id="10" name="矩形 9">
            <a:extLst>
              <a:ext uri="{FF2B5EF4-FFF2-40B4-BE49-F238E27FC236}">
                <a16:creationId xmlns:a16="http://schemas.microsoft.com/office/drawing/2014/main" id="{A36333C5-EFC7-428F-94A4-E14BED45F347}"/>
              </a:ext>
            </a:extLst>
          </p:cNvPr>
          <p:cNvSpPr/>
          <p:nvPr/>
        </p:nvSpPr>
        <p:spPr>
          <a:xfrm>
            <a:off x="3675888" y="4343400"/>
            <a:ext cx="1972056" cy="155448"/>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089454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4B8763A-518A-40C7-914E-6BDF3CA41896}"/>
              </a:ext>
            </a:extLst>
          </p:cNvPr>
          <p:cNvSpPr txBox="1">
            <a:spLocks/>
          </p:cNvSpPr>
          <p:nvPr/>
        </p:nvSpPr>
        <p:spPr>
          <a:xfrm>
            <a:off x="336884" y="1571625"/>
            <a:ext cx="11526253"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Data path to Ring3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vmbkmclr!KmclpVmbusManualIsr</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For example, vmiccore.dll</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FC3FA099-4F02-4F26-9C26-8BBE0633FC8A}"/>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Communication</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6F7AE02-5D7A-4F3E-989C-7E7FC077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9" y="2604972"/>
            <a:ext cx="5992061" cy="1648055"/>
          </a:xfrm>
          <a:prstGeom prst="rect">
            <a:avLst/>
          </a:prstGeom>
          <a:ln w="38100">
            <a:solidFill>
              <a:srgbClr val="0070C0"/>
            </a:solidFill>
          </a:ln>
        </p:spPr>
      </p:pic>
      <p:cxnSp>
        <p:nvCxnSpPr>
          <p:cNvPr id="7" name="直接连接符 6">
            <a:extLst>
              <a:ext uri="{FF2B5EF4-FFF2-40B4-BE49-F238E27FC236}">
                <a16:creationId xmlns:a16="http://schemas.microsoft.com/office/drawing/2014/main" id="{D499C453-28AB-4CDB-BB5C-D11D37415FC8}"/>
              </a:ext>
            </a:extLst>
          </p:cNvPr>
          <p:cNvCxnSpPr/>
          <p:nvPr/>
        </p:nvCxnSpPr>
        <p:spPr>
          <a:xfrm>
            <a:off x="3081528" y="3246120"/>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8" name="直接连接符 7">
            <a:extLst>
              <a:ext uri="{FF2B5EF4-FFF2-40B4-BE49-F238E27FC236}">
                <a16:creationId xmlns:a16="http://schemas.microsoft.com/office/drawing/2014/main" id="{62C0FFA6-BD5B-48A7-ABF5-2177097E211D}"/>
              </a:ext>
            </a:extLst>
          </p:cNvPr>
          <p:cNvCxnSpPr>
            <a:cxnSpLocks/>
          </p:cNvCxnSpPr>
          <p:nvPr/>
        </p:nvCxnSpPr>
        <p:spPr>
          <a:xfrm>
            <a:off x="3081528" y="3115056"/>
            <a:ext cx="2968752"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9" name="直接连接符 8">
            <a:extLst>
              <a:ext uri="{FF2B5EF4-FFF2-40B4-BE49-F238E27FC236}">
                <a16:creationId xmlns:a16="http://schemas.microsoft.com/office/drawing/2014/main" id="{8F7852A3-6B2E-40A5-9056-5B4BF6DBFC1B}"/>
              </a:ext>
            </a:extLst>
          </p:cNvPr>
          <p:cNvCxnSpPr/>
          <p:nvPr/>
        </p:nvCxnSpPr>
        <p:spPr>
          <a:xfrm>
            <a:off x="3069336" y="2996184"/>
            <a:ext cx="2578608"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pic>
        <p:nvPicPr>
          <p:cNvPr id="5" name="图片 4">
            <a:extLst>
              <a:ext uri="{FF2B5EF4-FFF2-40B4-BE49-F238E27FC236}">
                <a16:creationId xmlns:a16="http://schemas.microsoft.com/office/drawing/2014/main" id="{38F428A1-3AEC-491D-8575-7E354488B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99" y="2873844"/>
            <a:ext cx="7011378" cy="3286584"/>
          </a:xfrm>
          <a:prstGeom prst="rect">
            <a:avLst/>
          </a:prstGeom>
          <a:ln w="38100">
            <a:solidFill>
              <a:srgbClr val="0070C0"/>
            </a:solidFill>
          </a:ln>
        </p:spPr>
      </p:pic>
      <p:sp>
        <p:nvSpPr>
          <p:cNvPr id="10" name="矩形 9">
            <a:extLst>
              <a:ext uri="{FF2B5EF4-FFF2-40B4-BE49-F238E27FC236}">
                <a16:creationId xmlns:a16="http://schemas.microsoft.com/office/drawing/2014/main" id="{A36333C5-EFC7-428F-94A4-E14BED45F347}"/>
              </a:ext>
            </a:extLst>
          </p:cNvPr>
          <p:cNvSpPr/>
          <p:nvPr/>
        </p:nvSpPr>
        <p:spPr>
          <a:xfrm>
            <a:off x="3675888" y="4343400"/>
            <a:ext cx="1972056" cy="155448"/>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1" name="图片 10">
            <a:extLst>
              <a:ext uri="{FF2B5EF4-FFF2-40B4-BE49-F238E27FC236}">
                <a16:creationId xmlns:a16="http://schemas.microsoft.com/office/drawing/2014/main" id="{105FF940-B9E4-4989-B03C-78C7527CB1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 y="1222204"/>
            <a:ext cx="12088062" cy="4375965"/>
          </a:xfrm>
          <a:prstGeom prst="rect">
            <a:avLst/>
          </a:prstGeom>
          <a:ln w="38100">
            <a:solidFill>
              <a:srgbClr val="0070C0"/>
            </a:solidFill>
          </a:ln>
        </p:spPr>
      </p:pic>
      <p:sp>
        <p:nvSpPr>
          <p:cNvPr id="12" name="矩形 11">
            <a:extLst>
              <a:ext uri="{FF2B5EF4-FFF2-40B4-BE49-F238E27FC236}">
                <a16:creationId xmlns:a16="http://schemas.microsoft.com/office/drawing/2014/main" id="{367F4059-AB9E-4270-9BB8-8ACAD84F9C3A}"/>
              </a:ext>
            </a:extLst>
          </p:cNvPr>
          <p:cNvSpPr/>
          <p:nvPr/>
        </p:nvSpPr>
        <p:spPr>
          <a:xfrm>
            <a:off x="7772400" y="4965192"/>
            <a:ext cx="2496312" cy="13716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574246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Why Hyper-V is difficult</a:t>
            </a:r>
            <a:r>
              <a:rPr lang="zh-CN" altLang="en-US" sz="5500" b="1" kern="0" spc="-247" dirty="0">
                <a:solidFill>
                  <a:srgbClr val="FFFFFF"/>
                </a:solidFill>
                <a:latin typeface="Arial Black" panose="020B0A04020102020204"/>
                <a:sym typeface="Spartan Bold"/>
              </a:rPr>
              <a:t>？</a:t>
            </a:r>
            <a:endParaRPr sz="5500" b="1" kern="0" spc="-247" dirty="0">
              <a:solidFill>
                <a:srgbClr val="FFFFFF"/>
              </a:solidFill>
              <a:latin typeface="Arial Black" panose="020B0A04020102020204"/>
              <a:sym typeface="Spartan Bold"/>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14480324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3A090B8-5074-45BC-B15A-FCB56DFCEDF1}"/>
              </a:ext>
            </a:extLst>
          </p:cNvPr>
          <p:cNvSpPr txBox="1">
            <a:spLocks/>
          </p:cNvSpPr>
          <p:nvPr/>
        </p:nvSpPr>
        <p:spPr>
          <a:xfrm>
            <a:off x="120316" y="961964"/>
            <a:ext cx="12071684" cy="570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Compare with Win32k!EngRealizeBrush Integer Overflow (</a:t>
            </a:r>
            <a:r>
              <a:rPr lang="en-US" altLang="zh-CN" sz="3200" dirty="0">
                <a:solidFill>
                  <a:sysClr val="windowText" lastClr="000000"/>
                </a:solidFill>
                <a:latin typeface="等线 Light" panose="020F0302020204030204"/>
                <a:ea typeface="等线 Light" panose="02010600030101010101" pitchFamily="2" charset="-122"/>
              </a:rPr>
              <a:t>MS</a:t>
            </a:r>
            <a:r>
              <a:rPr kumimoji="0" lang="en-US" altLang="zh-CN"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17-017)</a:t>
            </a:r>
            <a:endParaRPr kumimoji="0" lang="zh-CN" altLang="en-US"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6884" y="1532021"/>
            <a:ext cx="11518232" cy="4894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w</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in32k!EngRealizeBrush Integer Overflow Exploit</a:t>
            </a:r>
          </a:p>
          <a:p>
            <a:pPr lvl="1">
              <a:spcBef>
                <a:spcPts val="1000"/>
              </a:spcBef>
              <a:buFont typeface="Wingdings" panose="05000000000000000000" pitchFamily="2" charset="2"/>
              <a:buChar char="l"/>
              <a:defRPr/>
            </a:pPr>
            <a:r>
              <a:rPr kumimoji="0" lang="en-US" altLang="zh-CN"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CreateBitmap</a:t>
            </a: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allocate Bitmap object(size can be controlled)</a:t>
            </a:r>
          </a:p>
          <a:p>
            <a:pPr lvl="1">
              <a:spcBef>
                <a:spcPts val="1000"/>
              </a:spcBef>
              <a:buFont typeface="Wingdings" panose="05000000000000000000" pitchFamily="2" charset="2"/>
              <a:buChar char="l"/>
              <a:defRPr/>
            </a:pPr>
            <a:r>
              <a:rPr kumimoji="0" lang="en-US" altLang="zh-CN"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RegisterC</a:t>
            </a:r>
            <a:r>
              <a:rPr lang="en-US" altLang="zh-CN" b="1" dirty="0" err="1">
                <a:solidFill>
                  <a:sysClr val="windowText" lastClr="000000"/>
                </a:solidFill>
                <a:latin typeface="等线" panose="020F0502020204030204"/>
                <a:ea typeface="等线" panose="02010600030101010101" pitchFamily="2" charset="-122"/>
              </a:rPr>
              <a:t>lassEx</a:t>
            </a:r>
            <a:r>
              <a:rPr lang="en-US" altLang="zh-CN" dirty="0">
                <a:solidFill>
                  <a:sysClr val="windowText" lastClr="000000"/>
                </a:solidFill>
                <a:latin typeface="等线" panose="020F0502020204030204"/>
                <a:ea typeface="等线" panose="02010600030101010101" pitchFamily="2" charset="-122"/>
              </a:rPr>
              <a:t> allocate </a:t>
            </a:r>
            <a:r>
              <a:rPr lang="en-US" altLang="zh-CN" dirty="0" err="1">
                <a:solidFill>
                  <a:sysClr val="windowText" lastClr="000000"/>
                </a:solidFill>
                <a:latin typeface="等线" panose="020F0502020204030204"/>
                <a:ea typeface="等线" panose="02010600030101010101" pitchFamily="2" charset="-122"/>
              </a:rPr>
              <a:t>LpszMenuName</a:t>
            </a:r>
            <a:r>
              <a:rPr lang="en-US" altLang="zh-CN" dirty="0">
                <a:solidFill>
                  <a:sysClr val="windowText" lastClr="000000"/>
                </a:solidFill>
                <a:latin typeface="等线" panose="020F0502020204030204"/>
                <a:ea typeface="等线" panose="02010600030101010101" pitchFamily="2" charset="-122"/>
              </a:rPr>
              <a:t> object(Pool feng-shui for ENGBRUSH object)</a:t>
            </a:r>
          </a:p>
          <a:p>
            <a:pPr lvl="1">
              <a:spcBef>
                <a:spcPts val="1000"/>
              </a:spcBef>
              <a:buFont typeface="Wingdings" panose="05000000000000000000" pitchFamily="2" charset="2"/>
              <a:buChar char="l"/>
              <a:defRPr/>
            </a:pPr>
            <a:r>
              <a:rPr kumimoji="0" lang="en-US" altLang="zh-CN"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CreatePalette</a:t>
            </a:r>
            <a:r>
              <a:rPr lang="en-US" altLang="zh-CN" dirty="0">
                <a:solidFill>
                  <a:sysClr val="windowText" lastClr="000000"/>
                </a:solidFill>
                <a:latin typeface="等线" panose="020F0502020204030204"/>
                <a:ea typeface="等线" panose="02010600030101010101" pitchFamily="2" charset="-122"/>
              </a:rPr>
              <a:t> allocate Palette object(size can be controlled &amp; abuse object gaining memory R/W)</a:t>
            </a:r>
          </a:p>
          <a:p>
            <a:pPr lvl="1">
              <a:spcBef>
                <a:spcPts val="1000"/>
              </a:spcBef>
              <a:buFont typeface="Wingdings" panose="05000000000000000000" pitchFamily="2" charset="2"/>
              <a:buChar char="l"/>
              <a:defRPr/>
            </a:pPr>
            <a:r>
              <a:rPr kumimoji="0" lang="en-US" altLang="zh-CN"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DeleteObject</a:t>
            </a: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&amp; </a:t>
            </a:r>
            <a:r>
              <a:rPr kumimoji="0" lang="en-US" altLang="zh-CN"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UnRegisterClass</a:t>
            </a:r>
            <a:r>
              <a:rPr kumimoji="0" lang="en-US" altLang="zh-CN"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lang="en-US" altLang="zh-CN" dirty="0">
                <a:solidFill>
                  <a:sysClr val="windowText" lastClr="000000"/>
                </a:solidFill>
                <a:latin typeface="等线" panose="020F0502020204030204"/>
                <a:ea typeface="等线" panose="02010600030101010101" pitchFamily="2" charset="-122"/>
              </a:rPr>
              <a:t>control object free(Pool feng-shui)</a:t>
            </a:r>
          </a:p>
          <a:p>
            <a:pPr lvl="1">
              <a:spcBef>
                <a:spcPts val="1000"/>
              </a:spcBef>
              <a:buFont typeface="Wingdings" panose="05000000000000000000" pitchFamily="2" charset="2"/>
              <a:buChar char="l"/>
              <a:defRPr/>
            </a:pPr>
            <a:r>
              <a:rPr lang="en-US" altLang="zh-CN" dirty="0">
                <a:solidFill>
                  <a:sysClr val="windowText" lastClr="000000"/>
                </a:solidFill>
                <a:latin typeface="等线" panose="020F0502020204030204"/>
                <a:ea typeface="等线" panose="02010600030101010101" pitchFamily="2" charset="-122"/>
              </a:rPr>
              <a:t>We can control the content of Bitmap objects and Palette objects.(Construct memory R/W)</a:t>
            </a:r>
          </a:p>
          <a:p>
            <a:pPr lvl="1">
              <a:spcBef>
                <a:spcPts val="1000"/>
              </a:spcBef>
              <a:buFont typeface="Wingdings" panose="05000000000000000000" pitchFamily="2" charset="2"/>
              <a:buChar char="l"/>
              <a:defRPr/>
            </a:pPr>
            <a:endParaRPr kumimoji="0" lang="en-US" altLang="zh-CN"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643783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3A090B8-5074-45BC-B15A-FCB56DFCEDF1}"/>
              </a:ext>
            </a:extLst>
          </p:cNvPr>
          <p:cNvSpPr txBox="1">
            <a:spLocks/>
          </p:cNvSpPr>
          <p:nvPr/>
        </p:nvSpPr>
        <p:spPr>
          <a:xfrm>
            <a:off x="120316" y="961964"/>
            <a:ext cx="12071684" cy="570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0" lang="en-US" altLang="zh-CN"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Compare with Win32k!EngRealizeBrush Integer Overflow (</a:t>
            </a:r>
            <a:r>
              <a:rPr lang="en-US" altLang="zh-CN" sz="3200" dirty="0">
                <a:solidFill>
                  <a:sysClr val="windowText" lastClr="000000"/>
                </a:solidFill>
                <a:latin typeface="等线 Light" panose="020F0302020204030204"/>
                <a:ea typeface="等线 Light" panose="02010600030101010101" pitchFamily="2" charset="-122"/>
              </a:rPr>
              <a:t>MS</a:t>
            </a:r>
            <a:r>
              <a:rPr kumimoji="0" lang="en-US" altLang="zh-CN"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17-017)</a:t>
            </a:r>
            <a:endParaRPr kumimoji="0" lang="zh-CN" altLang="en-US" sz="32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graphicFrame>
        <p:nvGraphicFramePr>
          <p:cNvPr id="5" name="表格 5">
            <a:extLst>
              <a:ext uri="{FF2B5EF4-FFF2-40B4-BE49-F238E27FC236}">
                <a16:creationId xmlns:a16="http://schemas.microsoft.com/office/drawing/2014/main" id="{82563F27-BD78-4DC2-925E-2C6C10BF86A8}"/>
              </a:ext>
            </a:extLst>
          </p:cNvPr>
          <p:cNvGraphicFramePr>
            <a:graphicFrameLocks noGrp="1"/>
          </p:cNvGraphicFramePr>
          <p:nvPr>
            <p:extLst>
              <p:ext uri="{D42A27DB-BD31-4B8C-83A1-F6EECF244321}">
                <p14:modId xmlns:p14="http://schemas.microsoft.com/office/powerpoint/2010/main" val="2250059105"/>
              </p:ext>
            </p:extLst>
          </p:nvPr>
        </p:nvGraphicFramePr>
        <p:xfrm>
          <a:off x="120315" y="1532021"/>
          <a:ext cx="11947953" cy="5019595"/>
        </p:xfrm>
        <a:graphic>
          <a:graphicData uri="http://schemas.openxmlformats.org/drawingml/2006/table">
            <a:tbl>
              <a:tblPr firstRow="1" bandRow="1">
                <a:tableStyleId>{5C22544A-7EE6-4342-B048-85BDC9FD1C3A}</a:tableStyleId>
              </a:tblPr>
              <a:tblGrid>
                <a:gridCol w="1863933">
                  <a:extLst>
                    <a:ext uri="{9D8B030D-6E8A-4147-A177-3AD203B41FA5}">
                      <a16:colId xmlns:a16="http://schemas.microsoft.com/office/drawing/2014/main" val="1911876638"/>
                    </a:ext>
                  </a:extLst>
                </a:gridCol>
                <a:gridCol w="4992624">
                  <a:extLst>
                    <a:ext uri="{9D8B030D-6E8A-4147-A177-3AD203B41FA5}">
                      <a16:colId xmlns:a16="http://schemas.microsoft.com/office/drawing/2014/main" val="4272024209"/>
                    </a:ext>
                  </a:extLst>
                </a:gridCol>
                <a:gridCol w="5091396">
                  <a:extLst>
                    <a:ext uri="{9D8B030D-6E8A-4147-A177-3AD203B41FA5}">
                      <a16:colId xmlns:a16="http://schemas.microsoft.com/office/drawing/2014/main" val="419787889"/>
                    </a:ext>
                  </a:extLst>
                </a:gridCol>
              </a:tblGrid>
              <a:tr h="763011">
                <a:tc>
                  <a:txBody>
                    <a:bodyPr/>
                    <a:lstStyle/>
                    <a:p>
                      <a:endParaRPr lang="zh-CN" altLang="en-US" dirty="0"/>
                    </a:p>
                  </a:txBody>
                  <a:tcPr/>
                </a:tc>
                <a:tc>
                  <a:txBody>
                    <a:bodyPr/>
                    <a:lstStyle/>
                    <a:p>
                      <a:r>
                        <a:rPr lang="en-US" altLang="zh-CN" sz="1800">
                          <a:solidFill>
                            <a:schemeClr val="tx2">
                              <a:lumMod val="10000"/>
                            </a:schemeClr>
                          </a:solidFill>
                        </a:rPr>
                        <a:t>Traditional EoP</a:t>
                      </a:r>
                      <a:endParaRPr lang="zh-CN" altLang="en-US" sz="1800" dirty="0">
                        <a:solidFill>
                          <a:schemeClr val="tx2">
                            <a:lumMod val="10000"/>
                          </a:schemeClr>
                        </a:solidFill>
                      </a:endParaRPr>
                    </a:p>
                  </a:txBody>
                  <a:tcPr anchor="ctr"/>
                </a:tc>
                <a:tc>
                  <a:txBody>
                    <a:bodyPr/>
                    <a:lstStyle/>
                    <a:p>
                      <a:r>
                        <a:rPr lang="en-US" altLang="zh-CN" sz="1800" b="1" i="0" u="none" strike="noStrike" cap="none" spc="0" baseline="0">
                          <a:solidFill>
                            <a:schemeClr val="tx2">
                              <a:lumMod val="10000"/>
                            </a:schemeClr>
                          </a:solidFill>
                          <a:uFillTx/>
                          <a:latin typeface="+mn-lt"/>
                          <a:ea typeface="+mn-ea"/>
                          <a:cs typeface="+mn-cs"/>
                          <a:sym typeface="Helvetica Neue Light"/>
                        </a:rPr>
                        <a:t>Hyper-V Exploit</a:t>
                      </a:r>
                      <a:endParaRPr lang="zh-CN" altLang="en-US" sz="1800" b="1" i="0" u="none" strike="noStrike" cap="none" spc="0" baseline="0" dirty="0">
                        <a:solidFill>
                          <a:schemeClr val="tx2">
                            <a:lumMod val="10000"/>
                          </a:schemeClr>
                        </a:solidFill>
                        <a:uFillTx/>
                        <a:latin typeface="+mn-lt"/>
                        <a:ea typeface="+mn-ea"/>
                        <a:cs typeface="+mn-cs"/>
                        <a:sym typeface="Helvetica Neue Light"/>
                      </a:endParaRPr>
                    </a:p>
                  </a:txBody>
                  <a:tcPr anchor="ctr"/>
                </a:tc>
                <a:extLst>
                  <a:ext uri="{0D108BD9-81ED-4DB2-BD59-A6C34878D82A}">
                    <a16:rowId xmlns:a16="http://schemas.microsoft.com/office/drawing/2014/main" val="3104610265"/>
                  </a:ext>
                </a:extLst>
              </a:tr>
              <a:tr h="1351052">
                <a:tc>
                  <a:txBody>
                    <a:bodyPr/>
                    <a:lstStyle/>
                    <a:p>
                      <a:r>
                        <a:rPr lang="en-US" altLang="zh-CN" sz="1800" b="1" i="0" u="none" strike="noStrike" cap="none" spc="0" baseline="0">
                          <a:solidFill>
                            <a:schemeClr val="tx2">
                              <a:lumMod val="10000"/>
                            </a:schemeClr>
                          </a:solidFill>
                          <a:uFillTx/>
                          <a:latin typeface="+mn-lt"/>
                          <a:ea typeface="+mn-ea"/>
                          <a:cs typeface="+mn-cs"/>
                          <a:sym typeface="Helvetica Neue Light"/>
                        </a:rPr>
                        <a:t>Attack Interface</a:t>
                      </a:r>
                      <a:endParaRPr lang="zh-CN" altLang="en-US" sz="1800" b="1" i="0" u="none" strike="noStrike" cap="none" spc="0" baseline="0" dirty="0">
                        <a:solidFill>
                          <a:schemeClr val="tx2">
                            <a:lumMod val="10000"/>
                          </a:schemeClr>
                        </a:solidFill>
                        <a:uFillTx/>
                        <a:latin typeface="+mn-lt"/>
                        <a:ea typeface="+mn-ea"/>
                        <a:cs typeface="+mn-cs"/>
                        <a:sym typeface="Helvetica Neue Light"/>
                      </a:endParaRPr>
                    </a:p>
                  </a:txBody>
                  <a:tcPr anchor="ctr"/>
                </a:tc>
                <a:tc>
                  <a:txBody>
                    <a:bodyPr/>
                    <a:lstStyle/>
                    <a:p>
                      <a:pPr marL="285750" indent="-285750" algn="l">
                        <a:buFont typeface="Arial" panose="020B0604020202020204" pitchFamily="34" charset="0"/>
                        <a:buChar char="•"/>
                      </a:pPr>
                      <a:r>
                        <a:rPr lang="en-US" altLang="zh-CN" sz="1600" dirty="0">
                          <a:solidFill>
                            <a:schemeClr val="tx2">
                              <a:lumMod val="10000"/>
                            </a:schemeClr>
                          </a:solidFill>
                        </a:rPr>
                        <a:t>Lots of APIs.</a:t>
                      </a:r>
                    </a:p>
                    <a:p>
                      <a:pPr marL="285750" indent="-285750" algn="l">
                        <a:buFont typeface="Arial" panose="020B0604020202020204" pitchFamily="34" charset="0"/>
                        <a:buChar char="•"/>
                      </a:pPr>
                      <a:r>
                        <a:rPr lang="en-US" altLang="zh-CN" sz="1600" dirty="0">
                          <a:solidFill>
                            <a:schemeClr val="tx2">
                              <a:lumMod val="10000"/>
                            </a:schemeClr>
                          </a:solidFill>
                        </a:rPr>
                        <a:t>Ring0 read data from User-Mode address directly.</a:t>
                      </a:r>
                    </a:p>
                  </a:txBody>
                  <a:tcPr anchor="ctr"/>
                </a:tc>
                <a:tc>
                  <a:txBody>
                    <a:bodyPr/>
                    <a:lstStyle/>
                    <a:p>
                      <a:pPr marL="285750" indent="-285750" algn="l">
                        <a:buFont typeface="Arial" panose="020B0604020202020204" pitchFamily="34" charset="0"/>
                        <a:buChar char="•"/>
                      </a:pPr>
                      <a:r>
                        <a:rPr lang="en-US" altLang="zh-CN" sz="1600" dirty="0">
                          <a:solidFill>
                            <a:schemeClr val="tx2">
                              <a:lumMod val="10000"/>
                            </a:schemeClr>
                          </a:solidFill>
                        </a:rPr>
                        <a:t>No APIs.</a:t>
                      </a:r>
                    </a:p>
                    <a:p>
                      <a:pPr marL="285750" indent="-285750" algn="l">
                        <a:buFont typeface="Arial" panose="020B0604020202020204" pitchFamily="34" charset="0"/>
                        <a:buChar char="•"/>
                      </a:pPr>
                      <a:r>
                        <a:rPr lang="en-US" altLang="zh-CN" sz="1600" dirty="0">
                          <a:solidFill>
                            <a:schemeClr val="tx2">
                              <a:lumMod val="10000"/>
                            </a:schemeClr>
                          </a:solidFill>
                        </a:rPr>
                        <a:t>All data is transmitted via VMBUS, Ring0 unable to read data from Guest memory space directly.</a:t>
                      </a:r>
                      <a:endParaRPr lang="zh-CN" altLang="en-US" sz="1600" dirty="0">
                        <a:solidFill>
                          <a:schemeClr val="tx2">
                            <a:lumMod val="10000"/>
                          </a:schemeClr>
                        </a:solidFill>
                      </a:endParaRPr>
                    </a:p>
                  </a:txBody>
                  <a:tcPr anchor="ctr"/>
                </a:tc>
                <a:extLst>
                  <a:ext uri="{0D108BD9-81ED-4DB2-BD59-A6C34878D82A}">
                    <a16:rowId xmlns:a16="http://schemas.microsoft.com/office/drawing/2014/main" val="1829006629"/>
                  </a:ext>
                </a:extLst>
              </a:tr>
              <a:tr h="1449383">
                <a:tc>
                  <a:txBody>
                    <a:bodyPr/>
                    <a:lstStyle/>
                    <a:p>
                      <a:r>
                        <a:rPr lang="en-US" altLang="zh-CN" sz="1800" b="1" i="0" u="none" strike="noStrike" cap="none" spc="0" baseline="0">
                          <a:solidFill>
                            <a:schemeClr val="tx2">
                              <a:lumMod val="10000"/>
                            </a:schemeClr>
                          </a:solidFill>
                          <a:uFillTx/>
                          <a:latin typeface="+mn-lt"/>
                          <a:ea typeface="+mn-ea"/>
                          <a:cs typeface="+mn-cs"/>
                          <a:sym typeface="Helvetica Neue Light"/>
                        </a:rPr>
                        <a:t>Object Allocate &amp; Free</a:t>
                      </a:r>
                      <a:endParaRPr lang="zh-CN" altLang="en-US" sz="1800" b="1" i="0" u="none" strike="noStrike" cap="none" spc="0" baseline="0" dirty="0">
                        <a:solidFill>
                          <a:schemeClr val="tx2">
                            <a:lumMod val="10000"/>
                          </a:schemeClr>
                        </a:solidFill>
                        <a:uFillTx/>
                        <a:latin typeface="+mn-lt"/>
                        <a:ea typeface="+mn-ea"/>
                        <a:cs typeface="+mn-cs"/>
                        <a:sym typeface="Helvetica Neue Light"/>
                      </a:endParaRPr>
                    </a:p>
                  </a:txBody>
                  <a:tcPr anchor="ctr"/>
                </a:tc>
                <a:tc>
                  <a:txBody>
                    <a:bodyPr/>
                    <a:lstStyle/>
                    <a:p>
                      <a:pPr marL="285750" indent="-285750" algn="l">
                        <a:buFont typeface="Arial" panose="020B0604020202020204" pitchFamily="34" charset="0"/>
                        <a:buChar char="•"/>
                      </a:pPr>
                      <a:r>
                        <a:rPr lang="en-US" altLang="zh-CN" sz="1600" dirty="0">
                          <a:solidFill>
                            <a:schemeClr val="tx2">
                              <a:lumMod val="10000"/>
                            </a:schemeClr>
                          </a:solidFill>
                        </a:rPr>
                        <a:t>Lots of objects can be abused so far.</a:t>
                      </a:r>
                    </a:p>
                    <a:p>
                      <a:pPr marL="285750" indent="-285750" algn="l">
                        <a:buFont typeface="Arial" panose="020B0604020202020204" pitchFamily="34" charset="0"/>
                        <a:buChar char="•"/>
                      </a:pPr>
                      <a:r>
                        <a:rPr lang="en-US" altLang="zh-CN" sz="1600" dirty="0">
                          <a:solidFill>
                            <a:schemeClr val="tx2">
                              <a:lumMod val="10000"/>
                            </a:schemeClr>
                          </a:solidFill>
                        </a:rPr>
                        <a:t>Allocate &amp; Free kernel Object is easy control.</a:t>
                      </a:r>
                    </a:p>
                    <a:p>
                      <a:pPr marL="285750" indent="-285750" algn="l">
                        <a:buFont typeface="Arial" panose="020B0604020202020204" pitchFamily="34" charset="0"/>
                        <a:buChar char="•"/>
                      </a:pPr>
                      <a:r>
                        <a:rPr lang="en-US" altLang="zh-CN" sz="1600" dirty="0">
                          <a:solidFill>
                            <a:schemeClr val="tx2">
                              <a:lumMod val="10000"/>
                            </a:schemeClr>
                          </a:solidFill>
                        </a:rPr>
                        <a:t>Construct memory R/W by control the content of kernel objects.</a:t>
                      </a:r>
                      <a:endParaRPr lang="zh-CN" altLang="en-US" sz="1600" dirty="0">
                        <a:solidFill>
                          <a:schemeClr val="tx2">
                            <a:lumMod val="10000"/>
                          </a:schemeClr>
                        </a:solidFill>
                      </a:endParaRPr>
                    </a:p>
                  </a:txBody>
                  <a:tcPr anchor="ctr"/>
                </a:tc>
                <a:tc>
                  <a:txBody>
                    <a:bodyPr/>
                    <a:lstStyle/>
                    <a:p>
                      <a:pPr marL="285750" indent="-285750" algn="l">
                        <a:buFont typeface="Arial" panose="020B0604020202020204" pitchFamily="34" charset="0"/>
                        <a:buChar char="•"/>
                      </a:pPr>
                      <a:r>
                        <a:rPr lang="en-US" altLang="zh-CN" sz="1600" dirty="0">
                          <a:solidFill>
                            <a:schemeClr val="tx2">
                              <a:lumMod val="10000"/>
                            </a:schemeClr>
                          </a:solidFill>
                        </a:rPr>
                        <a:t>No suitable object for abuse.(Still Finding…)</a:t>
                      </a:r>
                    </a:p>
                    <a:p>
                      <a:pPr marL="285750" indent="-285750" algn="l">
                        <a:buFont typeface="Arial" panose="020B0604020202020204" pitchFamily="34" charset="0"/>
                        <a:buChar char="•"/>
                      </a:pPr>
                      <a:r>
                        <a:rPr lang="en-US" altLang="zh-CN" sz="1600" dirty="0">
                          <a:solidFill>
                            <a:schemeClr val="tx2">
                              <a:lumMod val="10000"/>
                            </a:schemeClr>
                          </a:solidFill>
                        </a:rPr>
                        <a:t>Unable to control object Allocate &amp; Free directly.</a:t>
                      </a:r>
                    </a:p>
                    <a:p>
                      <a:pPr marL="285750" indent="-285750" algn="l">
                        <a:buFont typeface="Arial" panose="020B0604020202020204" pitchFamily="34" charset="0"/>
                        <a:buChar char="•"/>
                      </a:pPr>
                      <a:r>
                        <a:rPr lang="en-US" altLang="zh-CN" sz="1600" dirty="0">
                          <a:solidFill>
                            <a:schemeClr val="tx2">
                              <a:lumMod val="10000"/>
                            </a:schemeClr>
                          </a:solidFill>
                        </a:rPr>
                        <a:t>Unable to control the timing of object Allocate &amp; Free.(Because of VMBUS mechanism)</a:t>
                      </a:r>
                    </a:p>
                    <a:p>
                      <a:pPr marL="285750" indent="-285750" algn="l">
                        <a:buFont typeface="Arial" panose="020B0604020202020204" pitchFamily="34" charset="0"/>
                        <a:buChar char="•"/>
                      </a:pPr>
                      <a:r>
                        <a:rPr lang="en-US" altLang="zh-CN" sz="1600" dirty="0">
                          <a:solidFill>
                            <a:schemeClr val="tx2">
                              <a:lumMod val="10000"/>
                            </a:schemeClr>
                          </a:solidFill>
                        </a:rPr>
                        <a:t>There is very little content in the object that can be controlled from Guest.</a:t>
                      </a:r>
                      <a:endParaRPr lang="zh-CN" altLang="en-US" sz="1600" dirty="0">
                        <a:solidFill>
                          <a:schemeClr val="tx2">
                            <a:lumMod val="10000"/>
                          </a:schemeClr>
                        </a:solidFill>
                      </a:endParaRPr>
                    </a:p>
                  </a:txBody>
                  <a:tcPr anchor="ctr"/>
                </a:tc>
                <a:extLst>
                  <a:ext uri="{0D108BD9-81ED-4DB2-BD59-A6C34878D82A}">
                    <a16:rowId xmlns:a16="http://schemas.microsoft.com/office/drawing/2014/main" val="360223289"/>
                  </a:ext>
                </a:extLst>
              </a:tr>
              <a:tr h="1351052">
                <a:tc>
                  <a:txBody>
                    <a:bodyPr/>
                    <a:lstStyle/>
                    <a:p>
                      <a:pPr marL="0" marR="0" indent="0" algn="ctr" defTabSz="412733" latinLnBrk="0">
                        <a:lnSpc>
                          <a:spcPct val="100000"/>
                        </a:lnSpc>
                        <a:spcBef>
                          <a:spcPts val="0"/>
                        </a:spcBef>
                        <a:spcAft>
                          <a:spcPts val="0"/>
                        </a:spcAft>
                        <a:buClrTx/>
                        <a:buSzTx/>
                        <a:buFontTx/>
                        <a:buNone/>
                        <a:tabLst/>
                      </a:pPr>
                      <a:r>
                        <a:rPr lang="en-US" altLang="zh-CN" sz="1800" b="1" i="0" u="none" strike="noStrike" cap="none" spc="0" baseline="0" dirty="0">
                          <a:solidFill>
                            <a:schemeClr val="tx2">
                              <a:lumMod val="10000"/>
                            </a:schemeClr>
                          </a:solidFill>
                          <a:uFillTx/>
                          <a:latin typeface="+mn-lt"/>
                          <a:ea typeface="+mn-ea"/>
                          <a:cs typeface="+mn-cs"/>
                          <a:sym typeface="Helvetica Neue Light"/>
                        </a:rPr>
                        <a:t>TOC/TOU</a:t>
                      </a:r>
                      <a:endParaRPr lang="zh-CN" altLang="en-US" sz="1800" b="1" i="0" u="none" strike="noStrike" cap="none" spc="0" baseline="0" dirty="0">
                        <a:solidFill>
                          <a:schemeClr val="tx2">
                            <a:lumMod val="10000"/>
                          </a:schemeClr>
                        </a:solidFill>
                        <a:uFillTx/>
                        <a:latin typeface="+mn-lt"/>
                        <a:ea typeface="+mn-ea"/>
                        <a:cs typeface="+mn-cs"/>
                        <a:sym typeface="Helvetica Neue Light"/>
                      </a:endParaRPr>
                    </a:p>
                  </a:txBody>
                  <a:tcPr anchor="ctr"/>
                </a:tc>
                <a:tc>
                  <a:txBody>
                    <a:bodyPr/>
                    <a:lstStyle/>
                    <a:p>
                      <a:pPr marL="285750" indent="-285750" algn="l">
                        <a:buFont typeface="Arial" panose="020B0604020202020204" pitchFamily="34" charset="0"/>
                        <a:buChar char="•"/>
                      </a:pPr>
                      <a:r>
                        <a:rPr lang="en-US" altLang="zh-CN" sz="1600" dirty="0">
                          <a:solidFill>
                            <a:schemeClr val="tx2">
                              <a:lumMod val="10000"/>
                            </a:schemeClr>
                          </a:solidFill>
                        </a:rPr>
                        <a:t>Have a User-Mode pointer.</a:t>
                      </a:r>
                    </a:p>
                    <a:p>
                      <a:pPr marL="285750" indent="-285750" algn="l">
                        <a:buFont typeface="Arial" panose="020B0604020202020204" pitchFamily="34" charset="0"/>
                        <a:buChar char="•"/>
                      </a:pPr>
                      <a:r>
                        <a:rPr lang="en-US" altLang="zh-CN" sz="1600" dirty="0">
                          <a:solidFill>
                            <a:schemeClr val="tx2">
                              <a:lumMod val="10000"/>
                            </a:schemeClr>
                          </a:solidFill>
                        </a:rPr>
                        <a:t>Fetch the pointer(User-Mode memory) more than once.</a:t>
                      </a:r>
                      <a:endParaRPr lang="zh-CN" altLang="en-US" sz="1600" dirty="0">
                        <a:solidFill>
                          <a:schemeClr val="tx2">
                            <a:lumMod val="10000"/>
                          </a:schemeClr>
                        </a:solidFill>
                      </a:endParaRPr>
                    </a:p>
                  </a:txBody>
                  <a:tcPr anchor="ctr"/>
                </a:tc>
                <a:tc>
                  <a:txBody>
                    <a:bodyPr/>
                    <a:lstStyle/>
                    <a:p>
                      <a:pPr marL="285750" marR="0" lvl="0" indent="-285750" algn="l" defTabSz="412733"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2">
                              <a:lumMod val="10000"/>
                            </a:schemeClr>
                          </a:solidFill>
                        </a:rPr>
                        <a:t>All data is transmitted via VMBUS, Ring0 unable to read data from Guest memory space directly.</a:t>
                      </a:r>
                      <a:endParaRPr lang="zh-CN" altLang="en-US" sz="1600" dirty="0">
                        <a:solidFill>
                          <a:schemeClr val="tx2">
                            <a:lumMod val="10000"/>
                          </a:schemeClr>
                        </a:solidFill>
                      </a:endParaRPr>
                    </a:p>
                  </a:txBody>
                  <a:tcPr anchor="ctr"/>
                </a:tc>
                <a:extLst>
                  <a:ext uri="{0D108BD9-81ED-4DB2-BD59-A6C34878D82A}">
                    <a16:rowId xmlns:a16="http://schemas.microsoft.com/office/drawing/2014/main" val="3324428287"/>
                  </a:ext>
                </a:extLst>
              </a:tr>
            </a:tbl>
          </a:graphicData>
        </a:graphic>
      </p:graphicFrame>
    </p:spTree>
    <p:extLst>
      <p:ext uri="{BB962C8B-B14F-4D97-AF65-F5344CB8AC3E}">
        <p14:creationId xmlns:p14="http://schemas.microsoft.com/office/powerpoint/2010/main" val="266988341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Vulnerabilities details</a:t>
            </a:r>
            <a:endParaRPr sz="5500" b="1" kern="0" spc="-247" dirty="0">
              <a:solidFill>
                <a:srgbClr val="FFFFFF"/>
              </a:solidFill>
              <a:latin typeface="Arial Black" panose="020B0A04020102020204"/>
              <a:sym typeface="Spartan Bold"/>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8353628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6" name="图片 5">
            <a:extLst>
              <a:ext uri="{FF2B5EF4-FFF2-40B4-BE49-F238E27FC236}">
                <a16:creationId xmlns:a16="http://schemas.microsoft.com/office/drawing/2014/main" id="{FF2F469A-80E6-4CA1-B93A-2DD8707A6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0" y="1494303"/>
            <a:ext cx="7640116" cy="4372585"/>
          </a:xfrm>
          <a:prstGeom prst="rect">
            <a:avLst/>
          </a:prstGeom>
          <a:ln w="38100">
            <a:solidFill>
              <a:srgbClr val="0070C0"/>
            </a:solidFill>
          </a:ln>
        </p:spPr>
      </p:pic>
      <p:pic>
        <p:nvPicPr>
          <p:cNvPr id="8" name="图片 7">
            <a:extLst>
              <a:ext uri="{FF2B5EF4-FFF2-40B4-BE49-F238E27FC236}">
                <a16:creationId xmlns:a16="http://schemas.microsoft.com/office/drawing/2014/main" id="{BEBFE199-D2C9-4563-AB1A-FE91E092A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465" y="1672393"/>
            <a:ext cx="7506748" cy="2915057"/>
          </a:xfrm>
          <a:prstGeom prst="rect">
            <a:avLst/>
          </a:prstGeom>
          <a:ln w="38100">
            <a:solidFill>
              <a:srgbClr val="0070C0"/>
            </a:solidFill>
          </a:ln>
        </p:spPr>
      </p:pic>
    </p:spTree>
    <p:extLst>
      <p:ext uri="{BB962C8B-B14F-4D97-AF65-F5344CB8AC3E}">
        <p14:creationId xmlns:p14="http://schemas.microsoft.com/office/powerpoint/2010/main" val="37953677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Root cause : Into </a:t>
            </a:r>
            <a:r>
              <a:rPr lang="en-US" altLang="zh-CN" b="1" dirty="0" err="1">
                <a:solidFill>
                  <a:sysClr val="windowText" lastClr="000000"/>
                </a:solidFill>
                <a:latin typeface="等线" panose="020F0502020204030204"/>
                <a:ea typeface="等线" panose="02010600030101010101" pitchFamily="2" charset="-122"/>
              </a:rPr>
              <a:t>vmbkmclr!VmbChannelPacketComplete</a:t>
            </a:r>
            <a:r>
              <a:rPr lang="en-US" altLang="zh-CN" dirty="0">
                <a:solidFill>
                  <a:sysClr val="windowText" lastClr="000000"/>
                </a:solidFill>
                <a:latin typeface="等线" panose="020F0502020204030204"/>
                <a:ea typeface="等线" panose="02010600030101010101" pitchFamily="2" charset="-122"/>
              </a:rPr>
              <a:t> twice with </a:t>
            </a:r>
            <a:r>
              <a:rPr lang="en-US" altLang="zh-CN" b="1" dirty="0">
                <a:solidFill>
                  <a:sysClr val="windowText" lastClr="000000"/>
                </a:solidFill>
                <a:latin typeface="等线" panose="020F0502020204030204"/>
                <a:ea typeface="等线" panose="02010600030101010101" pitchFamily="2" charset="-122"/>
              </a:rPr>
              <a:t>SAME</a:t>
            </a:r>
            <a:r>
              <a:rPr lang="en-US" altLang="zh-CN" dirty="0">
                <a:solidFill>
                  <a:sysClr val="windowText" lastClr="000000"/>
                </a:solidFill>
                <a:latin typeface="等线" panose="020F0502020204030204"/>
                <a:ea typeface="等线" panose="02010600030101010101" pitchFamily="2" charset="-122"/>
              </a:rPr>
              <a:t> first parameter.</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78EEC11B-25EC-46B2-A1C0-BF4A0FF3B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13" y="2481021"/>
            <a:ext cx="9808933" cy="4037010"/>
          </a:xfrm>
          <a:prstGeom prst="rect">
            <a:avLst/>
          </a:prstGeom>
          <a:ln w="38100">
            <a:solidFill>
              <a:srgbClr val="0070C0"/>
            </a:solidFill>
          </a:ln>
        </p:spPr>
      </p:pic>
    </p:spTree>
    <p:extLst>
      <p:ext uri="{BB962C8B-B14F-4D97-AF65-F5344CB8AC3E}">
        <p14:creationId xmlns:p14="http://schemas.microsoft.com/office/powerpoint/2010/main" val="85295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bp </a:t>
            </a:r>
            <a:r>
              <a:rPr kumimoji="0" lang="pt-BR"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storvsp!VstorCompleteScsiRequest+0x2d7 "r @rcx;k;r @$thread;!pool @rcx;.echo ; g“</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Trigger this issue, and see what happened in </a:t>
            </a:r>
            <a:r>
              <a:rPr lang="en-US" altLang="zh-CN" dirty="0" err="1">
                <a:solidFill>
                  <a:sysClr val="windowText" lastClr="000000"/>
                </a:solidFill>
                <a:latin typeface="等线" panose="020F0502020204030204"/>
                <a:ea typeface="等线" panose="02010600030101010101" pitchFamily="2" charset="-122"/>
              </a:rPr>
              <a:t>WinDbg</a:t>
            </a:r>
            <a:r>
              <a:rPr lang="en-US" altLang="zh-CN" dirty="0">
                <a:solidFill>
                  <a:sysClr val="windowText" lastClr="000000"/>
                </a:solidFill>
                <a:latin typeface="等线" panose="020F0502020204030204"/>
                <a:ea typeface="等线" panose="02010600030101010101" pitchFamily="2" charset="-122"/>
              </a:rPr>
              <a:t>.</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2696087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02DF0D4-85D3-43A3-8276-A51D417654AE}"/>
              </a:ext>
            </a:extLst>
          </p:cNvPr>
          <p:cNvSpPr txBox="1">
            <a:spLocks/>
          </p:cNvSpPr>
          <p:nvPr/>
        </p:nvSpPr>
        <p:spPr>
          <a:xfrm>
            <a:off x="838200" y="974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Agenda</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4" name="内容占位符 2">
            <a:extLst>
              <a:ext uri="{FF2B5EF4-FFF2-40B4-BE49-F238E27FC236}">
                <a16:creationId xmlns:a16="http://schemas.microsoft.com/office/drawing/2014/main" id="{D03B6222-55EC-4131-B31B-C9A6E7BF014D}"/>
              </a:ext>
            </a:extLst>
          </p:cNvPr>
          <p:cNvSpPr txBox="1">
            <a:spLocks/>
          </p:cNvSpPr>
          <p:nvPr/>
        </p:nvSpPr>
        <p:spPr>
          <a:xfrm>
            <a:off x="838200" y="24352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Hyper-V Architecture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Hyper-V Guest and Host Communication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Why Hyper-V is difficult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Vulnerabilities Details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Attack Interface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Concluding Thoughts</a:t>
            </a:r>
            <a:endParaRPr kumimoji="0" lang="zh-CN" altLang="en-US"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884865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bp </a:t>
            </a:r>
            <a:r>
              <a:rPr kumimoji="0" lang="pt-BR"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storvsp!VstorCompleteScsiRequest+0x2d7 "r @rcx;k;r @$thread;!pool @rcx;.echo ; g“</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Trigger this issue, and see what happened in </a:t>
            </a:r>
            <a:r>
              <a:rPr lang="en-US" altLang="zh-CN" dirty="0" err="1">
                <a:solidFill>
                  <a:sysClr val="windowText" lastClr="000000"/>
                </a:solidFill>
                <a:latin typeface="等线" panose="020F0502020204030204"/>
                <a:ea typeface="等线" panose="02010600030101010101" pitchFamily="2" charset="-122"/>
              </a:rPr>
              <a:t>WinDbg</a:t>
            </a:r>
            <a:r>
              <a:rPr lang="en-US" altLang="zh-CN" dirty="0">
                <a:solidFill>
                  <a:sysClr val="windowText" lastClr="000000"/>
                </a:solidFill>
                <a:latin typeface="等线" panose="020F0502020204030204"/>
                <a:ea typeface="等线" panose="02010600030101010101" pitchFamily="2" charset="-122"/>
              </a:rPr>
              <a:t>.</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E144ED2-290C-400A-A75A-8CF8092B7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7" y="1583348"/>
            <a:ext cx="8041098" cy="4863240"/>
          </a:xfrm>
          <a:prstGeom prst="rect">
            <a:avLst/>
          </a:prstGeom>
          <a:ln w="38100">
            <a:solidFill>
              <a:srgbClr val="0070C0"/>
            </a:solidFill>
          </a:ln>
        </p:spPr>
      </p:pic>
      <p:sp>
        <p:nvSpPr>
          <p:cNvPr id="6" name="矩形 5">
            <a:extLst>
              <a:ext uri="{FF2B5EF4-FFF2-40B4-BE49-F238E27FC236}">
                <a16:creationId xmlns:a16="http://schemas.microsoft.com/office/drawing/2014/main" id="{8F800187-FB41-4B5D-9A5F-7AF6212ED197}"/>
              </a:ext>
            </a:extLst>
          </p:cNvPr>
          <p:cNvSpPr/>
          <p:nvPr/>
        </p:nvSpPr>
        <p:spPr>
          <a:xfrm>
            <a:off x="129887" y="1711569"/>
            <a:ext cx="1909928" cy="140677"/>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5642284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bp </a:t>
            </a:r>
            <a:r>
              <a:rPr kumimoji="0" lang="pt-BR"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storvsp!VstorCompleteScsiRequest+0x2d7 "r @rcx;k;r @$thread;!pool @rcx;.echo ; g“</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Trigger this issue, and see what happened in </a:t>
            </a:r>
            <a:r>
              <a:rPr lang="en-US" altLang="zh-CN" dirty="0" err="1">
                <a:solidFill>
                  <a:sysClr val="windowText" lastClr="000000"/>
                </a:solidFill>
                <a:latin typeface="等线" panose="020F0502020204030204"/>
                <a:ea typeface="等线" panose="02010600030101010101" pitchFamily="2" charset="-122"/>
              </a:rPr>
              <a:t>WinDbg</a:t>
            </a:r>
            <a:r>
              <a:rPr lang="en-US" altLang="zh-CN" dirty="0">
                <a:solidFill>
                  <a:sysClr val="windowText" lastClr="000000"/>
                </a:solidFill>
                <a:latin typeface="等线" panose="020F0502020204030204"/>
                <a:ea typeface="等线" panose="02010600030101010101" pitchFamily="2" charset="-122"/>
              </a:rPr>
              <a:t>.</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E144ED2-290C-400A-A75A-8CF8092B7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7" y="1583348"/>
            <a:ext cx="8041098" cy="4863240"/>
          </a:xfrm>
          <a:prstGeom prst="rect">
            <a:avLst/>
          </a:prstGeom>
          <a:ln w="38100">
            <a:solidFill>
              <a:srgbClr val="0070C0"/>
            </a:solidFill>
          </a:ln>
        </p:spPr>
      </p:pic>
      <p:sp>
        <p:nvSpPr>
          <p:cNvPr id="6" name="矩形 5">
            <a:extLst>
              <a:ext uri="{FF2B5EF4-FFF2-40B4-BE49-F238E27FC236}">
                <a16:creationId xmlns:a16="http://schemas.microsoft.com/office/drawing/2014/main" id="{8F800187-FB41-4B5D-9A5F-7AF6212ED197}"/>
              </a:ext>
            </a:extLst>
          </p:cNvPr>
          <p:cNvSpPr/>
          <p:nvPr/>
        </p:nvSpPr>
        <p:spPr>
          <a:xfrm>
            <a:off x="129887" y="1711569"/>
            <a:ext cx="1909928" cy="140677"/>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 name="图片 6">
            <a:extLst>
              <a:ext uri="{FF2B5EF4-FFF2-40B4-BE49-F238E27FC236}">
                <a16:creationId xmlns:a16="http://schemas.microsoft.com/office/drawing/2014/main" id="{5D739B4C-32F9-4B30-8EEE-06944C8FD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756" y="1711569"/>
            <a:ext cx="8820045" cy="4481417"/>
          </a:xfrm>
          <a:prstGeom prst="rect">
            <a:avLst/>
          </a:prstGeom>
          <a:ln w="38100">
            <a:solidFill>
              <a:srgbClr val="0070C0"/>
            </a:solidFill>
          </a:ln>
        </p:spPr>
      </p:pic>
      <p:sp>
        <p:nvSpPr>
          <p:cNvPr id="8" name="矩形 7">
            <a:extLst>
              <a:ext uri="{FF2B5EF4-FFF2-40B4-BE49-F238E27FC236}">
                <a16:creationId xmlns:a16="http://schemas.microsoft.com/office/drawing/2014/main" id="{B0C92F8F-093D-4D39-9291-F02C0F4035A3}"/>
              </a:ext>
            </a:extLst>
          </p:cNvPr>
          <p:cNvSpPr/>
          <p:nvPr/>
        </p:nvSpPr>
        <p:spPr>
          <a:xfrm>
            <a:off x="2462779" y="1746739"/>
            <a:ext cx="1909928" cy="140677"/>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233767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a:t>
            </a:r>
            <a:r>
              <a:rPr lang="en-US" altLang="zh-CN" dirty="0">
                <a:solidFill>
                  <a:sysClr val="windowText" lastClr="000000"/>
                </a:solidFill>
                <a:latin typeface="等线" panose="020F0502020204030204"/>
                <a:ea typeface="等线" panose="02010600030101010101" pitchFamily="2" charset="-122"/>
              </a:rPr>
              <a:t>he following Stack </a:t>
            </a:r>
            <a:r>
              <a:rPr lang="en-US" altLang="zh-CN" dirty="0" err="1">
                <a:solidFill>
                  <a:sysClr val="windowText" lastClr="000000"/>
                </a:solidFill>
                <a:latin typeface="等线" panose="020F0502020204030204"/>
                <a:ea typeface="等线" panose="02010600030101010101" pitchFamily="2" charset="-122"/>
              </a:rPr>
              <a:t>Backtrace</a:t>
            </a:r>
            <a:r>
              <a:rPr lang="en-US" altLang="zh-CN" dirty="0">
                <a:solidFill>
                  <a:sysClr val="windowText" lastClr="000000"/>
                </a:solidFill>
                <a:latin typeface="等线" panose="020F0502020204030204"/>
                <a:ea typeface="等线" panose="02010600030101010101" pitchFamily="2" charset="-122"/>
              </a:rPr>
              <a:t> can be trigger in normal procedure.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7" name="图片 6">
            <a:extLst>
              <a:ext uri="{FF2B5EF4-FFF2-40B4-BE49-F238E27FC236}">
                <a16:creationId xmlns:a16="http://schemas.microsoft.com/office/drawing/2014/main" id="{22C99030-13B7-464B-A7B4-97FB124AD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18" y="2871932"/>
            <a:ext cx="8124235" cy="2813760"/>
          </a:xfrm>
          <a:prstGeom prst="rect">
            <a:avLst/>
          </a:prstGeom>
          <a:ln w="38100">
            <a:solidFill>
              <a:srgbClr val="0070C0"/>
            </a:solidFill>
          </a:ln>
        </p:spPr>
      </p:pic>
    </p:spTree>
    <p:extLst>
      <p:ext uri="{BB962C8B-B14F-4D97-AF65-F5344CB8AC3E}">
        <p14:creationId xmlns:p14="http://schemas.microsoft.com/office/powerpoint/2010/main" val="169691217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The following Stack </a:t>
            </a:r>
            <a:r>
              <a:rPr lang="en-US" altLang="zh-CN" dirty="0" err="1">
                <a:solidFill>
                  <a:sysClr val="windowText" lastClr="000000"/>
                </a:solidFill>
                <a:latin typeface="等线" panose="020F0502020204030204"/>
                <a:ea typeface="等线" panose="02010600030101010101" pitchFamily="2" charset="-122"/>
              </a:rPr>
              <a:t>Backtrace</a:t>
            </a:r>
            <a:r>
              <a:rPr lang="en-US" altLang="zh-CN" dirty="0">
                <a:solidFill>
                  <a:sysClr val="windowText" lastClr="000000"/>
                </a:solidFill>
                <a:latin typeface="等线" panose="020F0502020204030204"/>
                <a:ea typeface="等线" panose="02010600030101010101" pitchFamily="2" charset="-122"/>
              </a:rPr>
              <a:t> can be trigger only </a:t>
            </a:r>
            <a:r>
              <a:rPr lang="en-US" altLang="zh-CN" dirty="0" err="1">
                <a:solidFill>
                  <a:sysClr val="windowText" lastClr="000000"/>
                </a:solidFill>
                <a:latin typeface="等线" panose="020F0502020204030204"/>
                <a:ea typeface="等线" panose="02010600030101010101" pitchFamily="2" charset="-122"/>
              </a:rPr>
              <a:t>vhdmp</a:t>
            </a:r>
            <a:r>
              <a:rPr lang="en-US" altLang="zh-CN" dirty="0">
                <a:solidFill>
                  <a:sysClr val="windowText" lastClr="000000"/>
                </a:solidFill>
                <a:latin typeface="等线" panose="020F0502020204030204"/>
                <a:ea typeface="等线" panose="02010600030101010101" pitchFamily="2" charset="-122"/>
              </a:rPr>
              <a:t>! </a:t>
            </a:r>
            <a:r>
              <a:rPr lang="en-US" altLang="zh-CN" dirty="0" err="1">
                <a:solidFill>
                  <a:sysClr val="windowText" lastClr="000000"/>
                </a:solidFill>
                <a:latin typeface="等线" panose="020F0502020204030204"/>
                <a:ea typeface="等线" panose="02010600030101010101" pitchFamily="2" charset="-122"/>
              </a:rPr>
              <a:t>VhdmpiPerformExtraScsiActions</a:t>
            </a:r>
            <a:r>
              <a:rPr lang="en-US" altLang="zh-CN" dirty="0">
                <a:solidFill>
                  <a:sysClr val="windowText" lastClr="000000"/>
                </a:solidFill>
                <a:latin typeface="等线" panose="020F0502020204030204"/>
                <a:ea typeface="等线" panose="02010600030101010101" pitchFamily="2" charset="-122"/>
              </a:rPr>
              <a:t> second parameter offset 0x08’s memory is not NULL.</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7" name="图片 6">
            <a:extLst>
              <a:ext uri="{FF2B5EF4-FFF2-40B4-BE49-F238E27FC236}">
                <a16:creationId xmlns:a16="http://schemas.microsoft.com/office/drawing/2014/main" id="{530B83CC-7923-450C-A702-CB69CEF1C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132" y="2390909"/>
            <a:ext cx="6392745" cy="4407208"/>
          </a:xfrm>
          <a:prstGeom prst="rect">
            <a:avLst/>
          </a:prstGeom>
          <a:ln w="38100">
            <a:solidFill>
              <a:srgbClr val="0070C0"/>
            </a:solidFill>
          </a:ln>
        </p:spPr>
      </p:pic>
    </p:spTree>
    <p:extLst>
      <p:ext uri="{BB962C8B-B14F-4D97-AF65-F5344CB8AC3E}">
        <p14:creationId xmlns:p14="http://schemas.microsoft.com/office/powerpoint/2010/main" val="27485684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The following Stack </a:t>
            </a:r>
            <a:r>
              <a:rPr lang="en-US" altLang="zh-CN" dirty="0" err="1">
                <a:solidFill>
                  <a:sysClr val="windowText" lastClr="000000"/>
                </a:solidFill>
                <a:latin typeface="等线" panose="020F0502020204030204"/>
                <a:ea typeface="等线" panose="02010600030101010101" pitchFamily="2" charset="-122"/>
              </a:rPr>
              <a:t>Backtrace</a:t>
            </a:r>
            <a:r>
              <a:rPr lang="en-US" altLang="zh-CN" dirty="0">
                <a:solidFill>
                  <a:sysClr val="windowText" lastClr="000000"/>
                </a:solidFill>
                <a:latin typeface="等线" panose="020F0502020204030204"/>
                <a:ea typeface="等线" panose="02010600030101010101" pitchFamily="2" charset="-122"/>
              </a:rPr>
              <a:t> can be trigger only </a:t>
            </a:r>
            <a:r>
              <a:rPr lang="en-US" altLang="zh-CN" dirty="0" err="1">
                <a:solidFill>
                  <a:sysClr val="windowText" lastClr="000000"/>
                </a:solidFill>
                <a:latin typeface="等线" panose="020F0502020204030204"/>
                <a:ea typeface="等线" panose="02010600030101010101" pitchFamily="2" charset="-122"/>
              </a:rPr>
              <a:t>vhdmp</a:t>
            </a:r>
            <a:r>
              <a:rPr lang="en-US" altLang="zh-CN" dirty="0">
                <a:solidFill>
                  <a:sysClr val="windowText" lastClr="000000"/>
                </a:solidFill>
                <a:latin typeface="等线" panose="020F0502020204030204"/>
                <a:ea typeface="等线" panose="02010600030101010101" pitchFamily="2" charset="-122"/>
              </a:rPr>
              <a:t>! </a:t>
            </a:r>
            <a:r>
              <a:rPr lang="en-US" altLang="zh-CN" dirty="0" err="1">
                <a:solidFill>
                  <a:sysClr val="windowText" lastClr="000000"/>
                </a:solidFill>
                <a:latin typeface="等线" panose="020F0502020204030204"/>
                <a:ea typeface="等线" panose="02010600030101010101" pitchFamily="2" charset="-122"/>
              </a:rPr>
              <a:t>VhdmpiPerformExtraScsiActions</a:t>
            </a:r>
            <a:r>
              <a:rPr lang="en-US" altLang="zh-CN" dirty="0">
                <a:solidFill>
                  <a:sysClr val="windowText" lastClr="000000"/>
                </a:solidFill>
                <a:latin typeface="等线" panose="020F0502020204030204"/>
                <a:ea typeface="等线" panose="02010600030101010101" pitchFamily="2" charset="-122"/>
              </a:rPr>
              <a:t> second parameter offset 0x08’s memory is not NULL.</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7" name="图片 6">
            <a:extLst>
              <a:ext uri="{FF2B5EF4-FFF2-40B4-BE49-F238E27FC236}">
                <a16:creationId xmlns:a16="http://schemas.microsoft.com/office/drawing/2014/main" id="{530B83CC-7923-450C-A702-CB69CEF1C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132" y="2390909"/>
            <a:ext cx="6392745" cy="4407208"/>
          </a:xfrm>
          <a:prstGeom prst="rect">
            <a:avLst/>
          </a:prstGeom>
          <a:ln w="38100">
            <a:solidFill>
              <a:srgbClr val="0070C0"/>
            </a:solidFill>
          </a:ln>
        </p:spPr>
      </p:pic>
      <p:pic>
        <p:nvPicPr>
          <p:cNvPr id="3" name="图片 2">
            <a:extLst>
              <a:ext uri="{FF2B5EF4-FFF2-40B4-BE49-F238E27FC236}">
                <a16:creationId xmlns:a16="http://schemas.microsoft.com/office/drawing/2014/main" id="{5EDAC737-E51E-423A-8DC8-B1A3C4163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317" y="0"/>
            <a:ext cx="8674443" cy="6858000"/>
          </a:xfrm>
          <a:prstGeom prst="rect">
            <a:avLst/>
          </a:prstGeom>
          <a:ln w="38100">
            <a:solidFill>
              <a:srgbClr val="0070C0"/>
            </a:solidFill>
          </a:ln>
        </p:spPr>
      </p:pic>
    </p:spTree>
    <p:extLst>
      <p:ext uri="{BB962C8B-B14F-4D97-AF65-F5344CB8AC3E}">
        <p14:creationId xmlns:p14="http://schemas.microsoft.com/office/powerpoint/2010/main" val="41785069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vhdmp!VhdmpiPerformExtraScsiActions</a:t>
            </a:r>
            <a:r>
              <a:rPr lang="en-US" altLang="zh-CN" dirty="0">
                <a:solidFill>
                  <a:sysClr val="windowText" lastClr="000000"/>
                </a:solidFill>
                <a:latin typeface="等线" panose="020F0502020204030204"/>
                <a:ea typeface="等线" panose="02010600030101010101" pitchFamily="2" charset="-122"/>
              </a:rPr>
              <a:t> second parameter offset 0x08’s memory is set by </a:t>
            </a:r>
            <a:r>
              <a:rPr lang="en-US" altLang="zh-CN" dirty="0" err="1">
                <a:solidFill>
                  <a:sysClr val="windowText" lastClr="000000"/>
                </a:solidFill>
                <a:latin typeface="等线" panose="020F0502020204030204"/>
                <a:ea typeface="等线" panose="02010600030101010101" pitchFamily="2" charset="-122"/>
              </a:rPr>
              <a:t>vhdmp!VhdmpiCompleteOffloadRequest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2</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CFC21FF-047D-4B44-A39D-73EE13CF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4" y="2406554"/>
            <a:ext cx="9385782" cy="3721291"/>
          </a:xfrm>
          <a:prstGeom prst="rect">
            <a:avLst/>
          </a:prstGeom>
          <a:ln w="38100">
            <a:solidFill>
              <a:srgbClr val="0070C0"/>
            </a:solidFill>
          </a:ln>
        </p:spPr>
      </p:pic>
    </p:spTree>
    <p:extLst>
      <p:ext uri="{BB962C8B-B14F-4D97-AF65-F5344CB8AC3E}">
        <p14:creationId xmlns:p14="http://schemas.microsoft.com/office/powerpoint/2010/main" val="180535676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vhdmp!VhdmpiPerformExtraScsiActions</a:t>
            </a:r>
            <a:r>
              <a:rPr lang="en-US" altLang="zh-CN" dirty="0">
                <a:solidFill>
                  <a:sysClr val="windowText" lastClr="000000"/>
                </a:solidFill>
                <a:latin typeface="等线" panose="020F0502020204030204"/>
                <a:ea typeface="等线" panose="02010600030101010101" pitchFamily="2" charset="-122"/>
              </a:rPr>
              <a:t> second parameter offset 0x08’s memory is set by </a:t>
            </a:r>
            <a:r>
              <a:rPr lang="en-US" altLang="zh-CN" dirty="0" err="1">
                <a:solidFill>
                  <a:sysClr val="windowText" lastClr="000000"/>
                </a:solidFill>
                <a:latin typeface="等线" panose="020F0502020204030204"/>
                <a:ea typeface="等线" panose="02010600030101010101" pitchFamily="2" charset="-122"/>
              </a:rPr>
              <a:t>vhdmp!VhdmpiCompleteOffloadRequest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2</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CFC21FF-047D-4B44-A39D-73EE13CF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4" y="2406554"/>
            <a:ext cx="9385782" cy="3721291"/>
          </a:xfrm>
          <a:prstGeom prst="rect">
            <a:avLst/>
          </a:prstGeom>
          <a:ln w="38100">
            <a:solidFill>
              <a:srgbClr val="0070C0"/>
            </a:solidFill>
          </a:ln>
        </p:spPr>
      </p:pic>
      <p:pic>
        <p:nvPicPr>
          <p:cNvPr id="6" name="图片 5">
            <a:extLst>
              <a:ext uri="{FF2B5EF4-FFF2-40B4-BE49-F238E27FC236}">
                <a16:creationId xmlns:a16="http://schemas.microsoft.com/office/drawing/2014/main" id="{B74A4981-EA3F-439C-BEBC-57720BA25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3352" y="1571625"/>
            <a:ext cx="8322292" cy="5139756"/>
          </a:xfrm>
          <a:prstGeom prst="rect">
            <a:avLst/>
          </a:prstGeom>
          <a:ln w="38100">
            <a:solidFill>
              <a:srgbClr val="0070C0"/>
            </a:solidFill>
          </a:ln>
        </p:spPr>
      </p:pic>
    </p:spTree>
    <p:extLst>
      <p:ext uri="{BB962C8B-B14F-4D97-AF65-F5344CB8AC3E}">
        <p14:creationId xmlns:p14="http://schemas.microsoft.com/office/powerpoint/2010/main" val="5663434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vhdmp!VhdmpiPerformExtraScsiActions</a:t>
            </a:r>
            <a:r>
              <a:rPr lang="en-US" altLang="zh-CN" dirty="0">
                <a:solidFill>
                  <a:sysClr val="windowText" lastClr="000000"/>
                </a:solidFill>
                <a:latin typeface="等线" panose="020F0502020204030204"/>
                <a:ea typeface="等线" panose="02010600030101010101" pitchFamily="2" charset="-122"/>
              </a:rPr>
              <a:t> second parameter offset 0x08’s memory is set by </a:t>
            </a:r>
            <a:r>
              <a:rPr lang="en-US" altLang="zh-CN" dirty="0" err="1">
                <a:solidFill>
                  <a:sysClr val="windowText" lastClr="000000"/>
                </a:solidFill>
                <a:latin typeface="等线" panose="020F0502020204030204"/>
                <a:ea typeface="等线" panose="02010600030101010101" pitchFamily="2" charset="-122"/>
              </a:rPr>
              <a:t>vhdmp!VhdmpiCompleteOffloadRequest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2</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CFC21FF-047D-4B44-A39D-73EE13CF8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4" y="2406554"/>
            <a:ext cx="9385782" cy="3721291"/>
          </a:xfrm>
          <a:prstGeom prst="rect">
            <a:avLst/>
          </a:prstGeom>
          <a:ln w="38100">
            <a:solidFill>
              <a:srgbClr val="0070C0"/>
            </a:solidFill>
          </a:ln>
        </p:spPr>
      </p:pic>
      <p:pic>
        <p:nvPicPr>
          <p:cNvPr id="6" name="图片 5">
            <a:extLst>
              <a:ext uri="{FF2B5EF4-FFF2-40B4-BE49-F238E27FC236}">
                <a16:creationId xmlns:a16="http://schemas.microsoft.com/office/drawing/2014/main" id="{B74A4981-EA3F-439C-BEBC-57720BA25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3352" y="1571625"/>
            <a:ext cx="8322292" cy="5139756"/>
          </a:xfrm>
          <a:prstGeom prst="rect">
            <a:avLst/>
          </a:prstGeom>
          <a:ln w="38100">
            <a:solidFill>
              <a:srgbClr val="0070C0"/>
            </a:solidFill>
          </a:ln>
        </p:spPr>
      </p:pic>
      <p:pic>
        <p:nvPicPr>
          <p:cNvPr id="7" name="图片 6">
            <a:extLst>
              <a:ext uri="{FF2B5EF4-FFF2-40B4-BE49-F238E27FC236}">
                <a16:creationId xmlns:a16="http://schemas.microsoft.com/office/drawing/2014/main" id="{AA604DF3-BE94-4569-94FC-F4F3A9A2D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178" y="1676309"/>
            <a:ext cx="8892738" cy="5150883"/>
          </a:xfrm>
          <a:prstGeom prst="rect">
            <a:avLst/>
          </a:prstGeom>
          <a:ln w="38100">
            <a:solidFill>
              <a:srgbClr val="0070C0"/>
            </a:solidFill>
          </a:ln>
        </p:spPr>
      </p:pic>
      <p:sp>
        <p:nvSpPr>
          <p:cNvPr id="8" name="文本框 7">
            <a:extLst>
              <a:ext uri="{FF2B5EF4-FFF2-40B4-BE49-F238E27FC236}">
                <a16:creationId xmlns:a16="http://schemas.microsoft.com/office/drawing/2014/main" id="{C73D3916-F1A4-4BD3-A8DB-7FB8F2E87432}"/>
              </a:ext>
            </a:extLst>
          </p:cNvPr>
          <p:cNvSpPr txBox="1"/>
          <p:nvPr/>
        </p:nvSpPr>
        <p:spPr>
          <a:xfrm>
            <a:off x="1916447" y="3662260"/>
            <a:ext cx="749904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FF0000"/>
                </a:solidFill>
                <a:effectLst/>
                <a:uFillTx/>
                <a:latin typeface="Asap SemiBold"/>
                <a:ea typeface="Asap SemiBold"/>
                <a:cs typeface="Asap SemiBold"/>
                <a:sym typeface="Asap SemiBold"/>
              </a:rPr>
              <a:t>vhdmp!VhdmpiPerformExtraScsiActions</a:t>
            </a: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 second parameter </a:t>
            </a:r>
          </a:p>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offset 0x08’s memory is *(_QWORD *)(v20 + 0x20)</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387703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 </a:t>
            </a:r>
            <a:r>
              <a:rPr lang="en-US" altLang="zh-CN" dirty="0" err="1">
                <a:solidFill>
                  <a:sysClr val="windowText" lastClr="000000"/>
                </a:solidFill>
                <a:latin typeface="等线" panose="020F0502020204030204"/>
                <a:ea typeface="等线" panose="02010600030101010101" pitchFamily="2" charset="-122"/>
              </a:rPr>
              <a:t>vhdmp!VhdmpiCompleteOffloadRequest</a:t>
            </a:r>
            <a:r>
              <a:rPr lang="en-US" altLang="zh-CN" dirty="0">
                <a:solidFill>
                  <a:sysClr val="windowText" lastClr="000000"/>
                </a:solidFill>
                <a:latin typeface="等线" panose="020F0502020204030204"/>
                <a:ea typeface="等线" panose="02010600030101010101" pitchFamily="2" charset="-122"/>
              </a:rPr>
              <a:t>, where is </a:t>
            </a:r>
            <a:r>
              <a:rPr lang="en-US" altLang="zh-CN" b="1" dirty="0">
                <a:solidFill>
                  <a:sysClr val="windowText" lastClr="000000"/>
                </a:solidFill>
                <a:latin typeface="等线" panose="020F0502020204030204"/>
                <a:ea typeface="等线" panose="02010600030101010101" pitchFamily="2" charset="-122"/>
              </a:rPr>
              <a:t>*(struct VHD_SCSI_REQUEST **)(v6 + 0x58)</a:t>
            </a:r>
            <a:r>
              <a:rPr lang="en-US" altLang="zh-CN" dirty="0">
                <a:solidFill>
                  <a:sysClr val="windowText" lastClr="000000"/>
                </a:solidFill>
                <a:latin typeface="等线" panose="020F0502020204030204"/>
                <a:ea typeface="等线" panose="02010600030101010101" pitchFamily="2" charset="-122"/>
              </a:rPr>
              <a:t> </a:t>
            </a:r>
            <a:r>
              <a:rPr lang="en-US" altLang="zh-CN">
                <a:solidFill>
                  <a:sysClr val="windowText" lastClr="000000"/>
                </a:solidFill>
                <a:latin typeface="等线" panose="020F0502020204030204"/>
                <a:ea typeface="等线" panose="02010600030101010101" pitchFamily="2" charset="-122"/>
              </a:rPr>
              <a:t>be set?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18725431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 </a:t>
            </a:r>
            <a:r>
              <a:rPr lang="en-US" altLang="zh-CN" dirty="0" err="1">
                <a:solidFill>
                  <a:sysClr val="windowText" lastClr="000000"/>
                </a:solidFill>
                <a:latin typeface="等线" panose="020F0502020204030204"/>
                <a:ea typeface="等线" panose="02010600030101010101" pitchFamily="2" charset="-122"/>
              </a:rPr>
              <a:t>vhdmp!VhdmpiCompleteOffloadRequest</a:t>
            </a:r>
            <a:r>
              <a:rPr lang="en-US" altLang="zh-CN" dirty="0">
                <a:solidFill>
                  <a:sysClr val="windowText" lastClr="000000"/>
                </a:solidFill>
                <a:latin typeface="等线" panose="020F0502020204030204"/>
                <a:ea typeface="等线" panose="02010600030101010101" pitchFamily="2" charset="-122"/>
              </a:rPr>
              <a:t>, where is </a:t>
            </a:r>
            <a:r>
              <a:rPr lang="en-US" altLang="zh-CN" b="1" dirty="0">
                <a:solidFill>
                  <a:sysClr val="windowText" lastClr="000000"/>
                </a:solidFill>
                <a:latin typeface="等线" panose="020F0502020204030204"/>
                <a:ea typeface="等线" panose="02010600030101010101" pitchFamily="2" charset="-122"/>
              </a:rPr>
              <a:t>*(struct VHD_SCSI_REQUEST **)(v6 + 0x58)</a:t>
            </a:r>
            <a:r>
              <a:rPr lang="en-US" altLang="zh-CN" dirty="0">
                <a:solidFill>
                  <a:sysClr val="windowText" lastClr="000000"/>
                </a:solidFill>
                <a:latin typeface="等线" panose="020F0502020204030204"/>
                <a:ea typeface="等线" panose="02010600030101010101" pitchFamily="2" charset="-122"/>
              </a:rPr>
              <a:t> be set.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53D0EC6-2B82-45B0-9E7F-3F5556451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27" y="46892"/>
            <a:ext cx="8878249" cy="6388581"/>
          </a:xfrm>
          <a:prstGeom prst="rect">
            <a:avLst/>
          </a:prstGeom>
          <a:ln w="38100">
            <a:solidFill>
              <a:srgbClr val="0070C0"/>
            </a:solidFill>
          </a:ln>
        </p:spPr>
      </p:pic>
      <p:cxnSp>
        <p:nvCxnSpPr>
          <p:cNvPr id="6" name="直接箭头连接符 5">
            <a:extLst>
              <a:ext uri="{FF2B5EF4-FFF2-40B4-BE49-F238E27FC236}">
                <a16:creationId xmlns:a16="http://schemas.microsoft.com/office/drawing/2014/main" id="{2C11B9ED-C6C9-4794-B991-BA9DA697BD42}"/>
              </a:ext>
            </a:extLst>
          </p:cNvPr>
          <p:cNvCxnSpPr>
            <a:cxnSpLocks/>
          </p:cNvCxnSpPr>
          <p:nvPr/>
        </p:nvCxnSpPr>
        <p:spPr>
          <a:xfrm flipV="1">
            <a:off x="9868884" y="2539291"/>
            <a:ext cx="826709" cy="8271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文本框 8">
            <a:extLst>
              <a:ext uri="{FF2B5EF4-FFF2-40B4-BE49-F238E27FC236}">
                <a16:creationId xmlns:a16="http://schemas.microsoft.com/office/drawing/2014/main" id="{BBCEC4C1-A7F2-457A-9CAB-16D9C568A3E0}"/>
              </a:ext>
            </a:extLst>
          </p:cNvPr>
          <p:cNvSpPr txBox="1"/>
          <p:nvPr/>
        </p:nvSpPr>
        <p:spPr>
          <a:xfrm>
            <a:off x="9172353" y="3286364"/>
            <a:ext cx="125476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rPr>
              <a:t>Guest Data</a:t>
            </a:r>
            <a:endParaRPr kumimoji="0" lang="zh-CN" altLang="en-US"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4441307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hodology">
            <a:extLst>
              <a:ext uri="{FF2B5EF4-FFF2-40B4-BE49-F238E27FC236}">
                <a16:creationId xmlns:a16="http://schemas.microsoft.com/office/drawing/2014/main" id="{C929F2CE-E97B-F04D-A615-BF11E9ACB8D3}"/>
              </a:ext>
            </a:extLst>
          </p:cNvPr>
          <p:cNvSpPr txBox="1"/>
          <p:nvPr/>
        </p:nvSpPr>
        <p:spPr>
          <a:xfrm>
            <a:off x="21981" y="2706451"/>
            <a:ext cx="12192002" cy="813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ctr" defTabSz="457182" hangingPunct="0">
              <a:lnSpc>
                <a:spcPct val="90000"/>
              </a:lnSpc>
              <a:defRPr sz="16000" spc="-296">
                <a:solidFill>
                  <a:srgbClr val="01CF89"/>
                </a:solidFill>
                <a:latin typeface="+mn-lt"/>
                <a:ea typeface="+mn-ea"/>
                <a:cs typeface="+mn-cs"/>
                <a:sym typeface="Spartan Bold"/>
              </a:defRPr>
            </a:pPr>
            <a:r>
              <a:rPr lang="en-US" sz="5500" b="1" kern="0" spc="-247" dirty="0">
                <a:solidFill>
                  <a:srgbClr val="FFFFFF"/>
                </a:solidFill>
                <a:latin typeface="Arial Black" panose="020B0A04020102020204"/>
                <a:sym typeface="Spartan Bold"/>
              </a:rPr>
              <a:t>Hyper-V Architecture</a:t>
            </a:r>
            <a:endParaRPr sz="5500" b="1" kern="0" spc="-247" dirty="0">
              <a:solidFill>
                <a:srgbClr val="FFFFFF"/>
              </a:solidFill>
              <a:latin typeface="Arial Black" panose="020B0A04020102020204"/>
              <a:sym typeface="Spartan Bold"/>
            </a:endParaRPr>
          </a:p>
        </p:txBody>
      </p:sp>
      <p:sp>
        <p:nvSpPr>
          <p:cNvPr id="7" name="Body Level One…">
            <a:extLst>
              <a:ext uri="{FF2B5EF4-FFF2-40B4-BE49-F238E27FC236}">
                <a16:creationId xmlns:a16="http://schemas.microsoft.com/office/drawing/2014/main" id="{90463464-C0B3-4F4E-8ED3-C37C87F02DF2}"/>
              </a:ext>
            </a:extLst>
          </p:cNvPr>
          <p:cNvSpPr txBox="1">
            <a:spLocks/>
          </p:cNvSpPr>
          <p:nvPr/>
        </p:nvSpPr>
        <p:spPr>
          <a:xfrm>
            <a:off x="889000" y="4668959"/>
            <a:ext cx="10414000" cy="973353"/>
          </a:xfrm>
          <a:prstGeom prst="rect">
            <a:avLst/>
          </a:prstGeom>
        </p:spPr>
        <p:txBody>
          <a:bodyPr anchor="t"/>
          <a:lstStyle>
            <a:lvl1pPr marL="0" marR="0" indent="0" algn="ctr" defTabSz="495300" latinLnBrk="0">
              <a:lnSpc>
                <a:spcPct val="100000"/>
              </a:lnSpc>
              <a:spcBef>
                <a:spcPts val="600"/>
              </a:spcBef>
              <a:spcAft>
                <a:spcPts val="600"/>
              </a:spcAft>
              <a:buClrTx/>
              <a:buSzTx/>
              <a:buFontTx/>
              <a:buNone/>
              <a:tabLst/>
              <a:defRPr sz="2400" b="0" i="0" u="none" strike="noStrike" cap="none" spc="0" baseline="0">
                <a:solidFill>
                  <a:srgbClr val="000000"/>
                </a:solidFill>
                <a:uFillTx/>
                <a:latin typeface="Arial" panose="020B0604020202020204" pitchFamily="34" charset="0"/>
                <a:ea typeface="Helvetica Neue"/>
                <a:cs typeface="Helvetica Neue"/>
                <a:sym typeface="Helvetica Neue"/>
              </a:defRPr>
            </a:lvl1pPr>
            <a:lvl2pPr marL="0" marR="0" indent="0" algn="ctr" defTabSz="495300" latinLnBrk="0">
              <a:lnSpc>
                <a:spcPct val="100000"/>
              </a:lnSpc>
              <a:spcBef>
                <a:spcPts val="600"/>
              </a:spcBef>
              <a:spcAft>
                <a:spcPts val="600"/>
              </a:spcAft>
              <a:buClrTx/>
              <a:buSzTx/>
              <a:buFontTx/>
              <a:buNone/>
              <a:tabLst/>
              <a:defRPr sz="2000" b="0" i="0" u="none" strike="noStrike" cap="none" spc="0" baseline="0">
                <a:solidFill>
                  <a:srgbClr val="000000"/>
                </a:solidFill>
                <a:uFillTx/>
                <a:latin typeface="Arial" panose="020B0604020202020204" pitchFamily="34" charset="0"/>
                <a:ea typeface="Helvetica Neue"/>
                <a:cs typeface="Helvetica Neue"/>
                <a:sym typeface="Helvetica Neue"/>
              </a:defRPr>
            </a:lvl2pPr>
            <a:lvl3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3pPr>
            <a:lvl4pPr marL="0" marR="0" indent="0" algn="ctr" defTabSz="495300" latinLnBrk="0">
              <a:lnSpc>
                <a:spcPct val="100000"/>
              </a:lnSpc>
              <a:spcBef>
                <a:spcPts val="600"/>
              </a:spcBef>
              <a:spcAft>
                <a:spcPts val="600"/>
              </a:spcAft>
              <a:buClrTx/>
              <a:buSzTx/>
              <a:buFontTx/>
              <a:buNone/>
              <a:tabLst/>
              <a:defRPr sz="1800" b="0" i="0" u="none" strike="noStrike" cap="none" spc="0" baseline="0">
                <a:solidFill>
                  <a:srgbClr val="000000"/>
                </a:solidFill>
                <a:uFillTx/>
                <a:latin typeface="Arial" panose="020B0604020202020204" pitchFamily="34" charset="0"/>
                <a:ea typeface="Helvetica Neue"/>
                <a:cs typeface="Helvetica Neue"/>
                <a:sym typeface="Helvetica Neue"/>
              </a:defRPr>
            </a:lvl4pPr>
            <a:lvl5pPr marL="0" marR="0" indent="0" algn="ctr" defTabSz="495300" latinLnBrk="0">
              <a:lnSpc>
                <a:spcPct val="100000"/>
              </a:lnSpc>
              <a:spcBef>
                <a:spcPts val="600"/>
              </a:spcBef>
              <a:spcAft>
                <a:spcPts val="600"/>
              </a:spcAft>
              <a:buClrTx/>
              <a:buSzTx/>
              <a:buFontTx/>
              <a:buNone/>
              <a:tabLst/>
              <a:defRPr sz="1400" b="0" i="0" u="none" strike="noStrike" cap="none" spc="0" baseline="0">
                <a:solidFill>
                  <a:srgbClr val="000000"/>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defTabSz="412733">
              <a:spcBef>
                <a:spcPts val="500"/>
              </a:spcBef>
              <a:spcAft>
                <a:spcPts val="500"/>
              </a:spcAft>
            </a:pPr>
            <a:endParaRPr lang="en-US" sz="2000" kern="0" dirty="0">
              <a:solidFill>
                <a:srgbClr val="FFFFFF"/>
              </a:solidFill>
            </a:endParaRPr>
          </a:p>
        </p:txBody>
      </p:sp>
      <p:pic>
        <p:nvPicPr>
          <p:cNvPr id="10" name="Picture 9">
            <a:extLst>
              <a:ext uri="{FF2B5EF4-FFF2-40B4-BE49-F238E27FC236}">
                <a16:creationId xmlns:a16="http://schemas.microsoft.com/office/drawing/2014/main" id="{060325BB-BD25-FD47-9ADA-FB866D828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75" y="502843"/>
            <a:ext cx="3245767" cy="1272488"/>
          </a:xfrm>
          <a:prstGeom prst="rect">
            <a:avLst/>
          </a:prstGeom>
        </p:spPr>
      </p:pic>
      <p:sp>
        <p:nvSpPr>
          <p:cNvPr id="8" name="Rectangle 7">
            <a:extLst>
              <a:ext uri="{FF2B5EF4-FFF2-40B4-BE49-F238E27FC236}">
                <a16:creationId xmlns:a16="http://schemas.microsoft.com/office/drawing/2014/main" id="{F98EE074-7D6C-F047-AF8E-8D535CE6C706}"/>
              </a:ext>
            </a:extLst>
          </p:cNvPr>
          <p:cNvSpPr/>
          <p:nvPr/>
        </p:nvSpPr>
        <p:spPr>
          <a:xfrm>
            <a:off x="10161342" y="6414809"/>
            <a:ext cx="1798890" cy="220510"/>
          </a:xfrm>
          <a:prstGeom prst="rect">
            <a:avLst/>
          </a:prstGeom>
        </p:spPr>
        <p:txBody>
          <a:bodyPr wrap="none">
            <a:spAutoFit/>
          </a:bodyPr>
          <a:lstStyle/>
          <a:p>
            <a:pPr algn="r" defTabSz="412733" hangingPunct="0"/>
            <a:r>
              <a:rPr lang="en-US" sz="833" kern="0" dirty="0">
                <a:solidFill>
                  <a:srgbClr val="FFFFFF"/>
                </a:solidFill>
                <a:latin typeface="Arial Black" panose="020B0A04020102020204"/>
                <a:sym typeface="Asap SemiBold"/>
              </a:rPr>
              <a:t>#BHUSA  @BlackHatEvents </a:t>
            </a:r>
          </a:p>
        </p:txBody>
      </p:sp>
    </p:spTree>
    <p:extLst>
      <p:ext uri="{BB962C8B-B14F-4D97-AF65-F5344CB8AC3E}">
        <p14:creationId xmlns:p14="http://schemas.microsoft.com/office/powerpoint/2010/main" val="16453935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insert an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_VHD_OFFLOAD_OP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object into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OffloadTable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vhdmp!VhdmpiScsiCommandWriteUsingToken</a:t>
            </a:r>
            <a:r>
              <a:rPr lang="en-US" altLang="zh-CN" dirty="0">
                <a:solidFill>
                  <a:sysClr val="windowText" lastClr="000000"/>
                </a:solidFill>
                <a:latin typeface="等线" panose="020F0502020204030204"/>
                <a:ea typeface="等线" panose="02010600030101010101" pitchFamily="2" charset="-122"/>
              </a:rPr>
              <a:t> will invoke 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lang="en-US" altLang="zh-CN" dirty="0">
                <a:solidFill>
                  <a:sysClr val="windowText" lastClr="000000"/>
                </a:solidFill>
                <a:latin typeface="等线" panose="020F0502020204030204"/>
                <a:ea typeface="等线" panose="02010600030101010101" pitchFamily="2" charset="-122"/>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75154586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insert an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_VHD_OFFLOAD_OP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object into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OffloadTable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vhdmp!VhdmpiScsiCommandWriteUsingToken</a:t>
            </a:r>
            <a:r>
              <a:rPr lang="en-US" altLang="zh-CN" dirty="0">
                <a:solidFill>
                  <a:sysClr val="windowText" lastClr="000000"/>
                </a:solidFill>
                <a:latin typeface="等线" panose="020F0502020204030204"/>
                <a:ea typeface="等线" panose="02010600030101010101" pitchFamily="2" charset="-122"/>
              </a:rPr>
              <a:t> will invoke 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lang="en-US" altLang="zh-CN" dirty="0">
                <a:solidFill>
                  <a:sysClr val="windowText" lastClr="000000"/>
                </a:solidFill>
                <a:latin typeface="等线" panose="020F0502020204030204"/>
                <a:ea typeface="等线" panose="02010600030101010101" pitchFamily="2" charset="-122"/>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3A3E59F-ABFC-481B-8804-363A16FB4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4" y="1571625"/>
            <a:ext cx="9070930" cy="5040190"/>
          </a:xfrm>
          <a:prstGeom prst="rect">
            <a:avLst/>
          </a:prstGeom>
          <a:ln w="38100">
            <a:solidFill>
              <a:srgbClr val="0070C0"/>
            </a:solidFill>
          </a:ln>
        </p:spPr>
      </p:pic>
    </p:spTree>
    <p:extLst>
      <p:ext uri="{BB962C8B-B14F-4D97-AF65-F5344CB8AC3E}">
        <p14:creationId xmlns:p14="http://schemas.microsoft.com/office/powerpoint/2010/main" val="422112852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insert an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_VHD_OFFLOAD_OP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object into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OffloadTable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vhdmp!VhdmpiScsiCommandWriteUsingToken</a:t>
            </a:r>
            <a:r>
              <a:rPr lang="en-US" altLang="zh-CN" dirty="0">
                <a:solidFill>
                  <a:sysClr val="windowText" lastClr="000000"/>
                </a:solidFill>
                <a:latin typeface="等线" panose="020F0502020204030204"/>
                <a:ea typeface="等线" panose="02010600030101010101" pitchFamily="2" charset="-122"/>
              </a:rPr>
              <a:t> will invoke 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lang="en-US" altLang="zh-CN" dirty="0">
                <a:solidFill>
                  <a:sysClr val="windowText" lastClr="000000"/>
                </a:solidFill>
                <a:latin typeface="等线" panose="020F0502020204030204"/>
                <a:ea typeface="等线" panose="02010600030101010101" pitchFamily="2" charset="-122"/>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3A3E59F-ABFC-481B-8804-363A16FB4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4" y="1571625"/>
            <a:ext cx="9070930" cy="5040190"/>
          </a:xfrm>
          <a:prstGeom prst="rect">
            <a:avLst/>
          </a:prstGeom>
          <a:ln w="38100">
            <a:solidFill>
              <a:srgbClr val="0070C0"/>
            </a:solidFill>
          </a:ln>
        </p:spPr>
      </p:pic>
      <p:pic>
        <p:nvPicPr>
          <p:cNvPr id="7" name="图片 6">
            <a:extLst>
              <a:ext uri="{FF2B5EF4-FFF2-40B4-BE49-F238E27FC236}">
                <a16:creationId xmlns:a16="http://schemas.microsoft.com/office/drawing/2014/main" id="{0C649A6B-4E76-4001-9C31-8036AAFFB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468" y="90463"/>
            <a:ext cx="7514539" cy="6673751"/>
          </a:xfrm>
          <a:prstGeom prst="rect">
            <a:avLst/>
          </a:prstGeom>
          <a:ln w="38100">
            <a:solidFill>
              <a:srgbClr val="0070C0"/>
            </a:solidFill>
          </a:ln>
        </p:spPr>
      </p:pic>
    </p:spTree>
    <p:extLst>
      <p:ext uri="{BB962C8B-B14F-4D97-AF65-F5344CB8AC3E}">
        <p14:creationId xmlns:p14="http://schemas.microsoft.com/office/powerpoint/2010/main" val="286598824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insert an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_VHD_OFFLOAD_OP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object into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OffloadTable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vhdmp!VhdmpiScsiCommandWriteUsingToken</a:t>
            </a:r>
            <a:r>
              <a:rPr lang="en-US" altLang="zh-CN" dirty="0">
                <a:solidFill>
                  <a:sysClr val="windowText" lastClr="000000"/>
                </a:solidFill>
                <a:latin typeface="等线" panose="020F0502020204030204"/>
                <a:ea typeface="等线" panose="02010600030101010101" pitchFamily="2" charset="-122"/>
              </a:rPr>
              <a:t> will invoke 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lang="en-US" altLang="zh-CN" dirty="0">
                <a:solidFill>
                  <a:sysClr val="windowText" lastClr="000000"/>
                </a:solidFill>
                <a:latin typeface="等线" panose="020F0502020204030204"/>
                <a:ea typeface="等线" panose="02010600030101010101" pitchFamily="2" charset="-122"/>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3A3E59F-ABFC-481B-8804-363A16FB4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4" y="1571625"/>
            <a:ext cx="9070930" cy="5040190"/>
          </a:xfrm>
          <a:prstGeom prst="rect">
            <a:avLst/>
          </a:prstGeom>
          <a:ln w="38100">
            <a:solidFill>
              <a:srgbClr val="0070C0"/>
            </a:solidFill>
          </a:ln>
        </p:spPr>
      </p:pic>
      <p:pic>
        <p:nvPicPr>
          <p:cNvPr id="7" name="图片 6">
            <a:extLst>
              <a:ext uri="{FF2B5EF4-FFF2-40B4-BE49-F238E27FC236}">
                <a16:creationId xmlns:a16="http://schemas.microsoft.com/office/drawing/2014/main" id="{0C649A6B-4E76-4001-9C31-8036AAFFB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468" y="90463"/>
            <a:ext cx="7514539" cy="6673751"/>
          </a:xfrm>
          <a:prstGeom prst="rect">
            <a:avLst/>
          </a:prstGeom>
          <a:ln w="38100">
            <a:solidFill>
              <a:srgbClr val="0070C0"/>
            </a:solidFill>
          </a:ln>
        </p:spPr>
      </p:pic>
      <p:pic>
        <p:nvPicPr>
          <p:cNvPr id="9" name="图片 8">
            <a:extLst>
              <a:ext uri="{FF2B5EF4-FFF2-40B4-BE49-F238E27FC236}">
                <a16:creationId xmlns:a16="http://schemas.microsoft.com/office/drawing/2014/main" id="{53299980-AD94-4100-AA43-CED61699D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98" y="854912"/>
            <a:ext cx="8756740" cy="5886016"/>
          </a:xfrm>
          <a:prstGeom prst="rect">
            <a:avLst/>
          </a:prstGeom>
          <a:ln w="38100">
            <a:solidFill>
              <a:srgbClr val="0070C0"/>
            </a:solidFill>
          </a:ln>
        </p:spPr>
      </p:pic>
    </p:spTree>
    <p:extLst>
      <p:ext uri="{BB962C8B-B14F-4D97-AF65-F5344CB8AC3E}">
        <p14:creationId xmlns:p14="http://schemas.microsoft.com/office/powerpoint/2010/main" val="15162988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insert an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_VHD_OFFLOAD_OP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object into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OffloadTable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vhdmp!VhdmpiScsiCommandWriteUsingToken</a:t>
            </a:r>
            <a:r>
              <a:rPr lang="en-US" altLang="zh-CN" dirty="0">
                <a:solidFill>
                  <a:sysClr val="windowText" lastClr="000000"/>
                </a:solidFill>
                <a:latin typeface="等线" panose="020F0502020204030204"/>
                <a:ea typeface="等线" panose="02010600030101010101" pitchFamily="2" charset="-122"/>
              </a:rPr>
              <a:t> will invoke 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hdmp!VhdmpiOffloadTableInsertLocked</a:t>
            </a:r>
            <a:r>
              <a:rPr lang="en-US" altLang="zh-CN" dirty="0">
                <a:solidFill>
                  <a:sysClr val="windowText" lastClr="000000"/>
                </a:solidFill>
                <a:latin typeface="等线" panose="020F0502020204030204"/>
                <a:ea typeface="等线" panose="02010600030101010101" pitchFamily="2" charset="-122"/>
              </a:rPr>
              <a:t>.</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3A3E59F-ABFC-481B-8804-363A16FB4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4" y="1571625"/>
            <a:ext cx="9070930" cy="5040190"/>
          </a:xfrm>
          <a:prstGeom prst="rect">
            <a:avLst/>
          </a:prstGeom>
          <a:ln w="38100">
            <a:solidFill>
              <a:srgbClr val="0070C0"/>
            </a:solidFill>
          </a:ln>
        </p:spPr>
      </p:pic>
      <p:pic>
        <p:nvPicPr>
          <p:cNvPr id="7" name="图片 6">
            <a:extLst>
              <a:ext uri="{FF2B5EF4-FFF2-40B4-BE49-F238E27FC236}">
                <a16:creationId xmlns:a16="http://schemas.microsoft.com/office/drawing/2014/main" id="{0C649A6B-4E76-4001-9C31-8036AAFFB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468" y="90463"/>
            <a:ext cx="7514539" cy="6673751"/>
          </a:xfrm>
          <a:prstGeom prst="rect">
            <a:avLst/>
          </a:prstGeom>
          <a:ln w="38100">
            <a:solidFill>
              <a:srgbClr val="0070C0"/>
            </a:solidFill>
          </a:ln>
        </p:spPr>
      </p:pic>
      <p:pic>
        <p:nvPicPr>
          <p:cNvPr id="9" name="图片 8">
            <a:extLst>
              <a:ext uri="{FF2B5EF4-FFF2-40B4-BE49-F238E27FC236}">
                <a16:creationId xmlns:a16="http://schemas.microsoft.com/office/drawing/2014/main" id="{53299980-AD94-4100-AA43-CED61699D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98" y="854912"/>
            <a:ext cx="8756740" cy="5886016"/>
          </a:xfrm>
          <a:prstGeom prst="rect">
            <a:avLst/>
          </a:prstGeom>
          <a:ln w="38100">
            <a:solidFill>
              <a:srgbClr val="0070C0"/>
            </a:solidFill>
          </a:ln>
        </p:spPr>
      </p:pic>
      <p:pic>
        <p:nvPicPr>
          <p:cNvPr id="11" name="图片 10">
            <a:extLst>
              <a:ext uri="{FF2B5EF4-FFF2-40B4-BE49-F238E27FC236}">
                <a16:creationId xmlns:a16="http://schemas.microsoft.com/office/drawing/2014/main" id="{75E7275F-6F91-4C4E-ADA0-93930191C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035" y="246185"/>
            <a:ext cx="8655149" cy="6204010"/>
          </a:xfrm>
          <a:prstGeom prst="rect">
            <a:avLst/>
          </a:prstGeom>
          <a:ln w="38100">
            <a:solidFill>
              <a:srgbClr val="0070C0"/>
            </a:solidFill>
          </a:ln>
        </p:spPr>
      </p:pic>
      <p:cxnSp>
        <p:nvCxnSpPr>
          <p:cNvPr id="8" name="直接箭头连接符 7">
            <a:extLst>
              <a:ext uri="{FF2B5EF4-FFF2-40B4-BE49-F238E27FC236}">
                <a16:creationId xmlns:a16="http://schemas.microsoft.com/office/drawing/2014/main" id="{8A3290CD-F515-454D-9683-8ED009B0C868}"/>
              </a:ext>
            </a:extLst>
          </p:cNvPr>
          <p:cNvCxnSpPr>
            <a:cxnSpLocks/>
          </p:cNvCxnSpPr>
          <p:nvPr/>
        </p:nvCxnSpPr>
        <p:spPr>
          <a:xfrm flipV="1">
            <a:off x="9644881" y="457747"/>
            <a:ext cx="826709" cy="82716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E3C06ED3-DAB9-4A4C-B80B-450C3E5DA5AA}"/>
              </a:ext>
            </a:extLst>
          </p:cNvPr>
          <p:cNvSpPr txBox="1"/>
          <p:nvPr/>
        </p:nvSpPr>
        <p:spPr>
          <a:xfrm>
            <a:off x="8948350" y="1204820"/>
            <a:ext cx="125476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rPr>
              <a:t>Guest Data</a:t>
            </a:r>
            <a:endParaRPr kumimoji="0" lang="zh-CN" altLang="en-US"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endParaRPr>
          </a:p>
        </p:txBody>
      </p:sp>
      <p:cxnSp>
        <p:nvCxnSpPr>
          <p:cNvPr id="6" name="直接箭头连接符 5">
            <a:extLst>
              <a:ext uri="{FF2B5EF4-FFF2-40B4-BE49-F238E27FC236}">
                <a16:creationId xmlns:a16="http://schemas.microsoft.com/office/drawing/2014/main" id="{0DC3671F-48CF-4F7E-BB7A-07801D18236F}"/>
              </a:ext>
            </a:extLst>
          </p:cNvPr>
          <p:cNvCxnSpPr>
            <a:cxnSpLocks/>
          </p:cNvCxnSpPr>
          <p:nvPr/>
        </p:nvCxnSpPr>
        <p:spPr>
          <a:xfrm flipH="1">
            <a:off x="3535727" y="5111261"/>
            <a:ext cx="3062605" cy="52753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文本框 12">
            <a:extLst>
              <a:ext uri="{FF2B5EF4-FFF2-40B4-BE49-F238E27FC236}">
                <a16:creationId xmlns:a16="http://schemas.microsoft.com/office/drawing/2014/main" id="{66A5F032-30F2-442F-9F1D-B3AA09DA2743}"/>
              </a:ext>
            </a:extLst>
          </p:cNvPr>
          <p:cNvSpPr txBox="1"/>
          <p:nvPr/>
        </p:nvSpPr>
        <p:spPr>
          <a:xfrm>
            <a:off x="6552372" y="4906076"/>
            <a:ext cx="25598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rPr>
              <a:t>Insert into </a:t>
            </a:r>
            <a:r>
              <a:rPr kumimoji="0" lang="en-US" altLang="zh-CN" sz="2000" b="0" i="0" u="none" strike="noStrike" cap="none" spc="0" normalizeH="0" baseline="0" dirty="0" err="1">
                <a:ln>
                  <a:noFill/>
                </a:ln>
                <a:solidFill>
                  <a:schemeClr val="bg2">
                    <a:lumMod val="50000"/>
                  </a:schemeClr>
                </a:solidFill>
                <a:effectLst/>
                <a:uFillTx/>
                <a:latin typeface="Asap SemiBold"/>
                <a:ea typeface="Asap SemiBold"/>
                <a:cs typeface="Asap SemiBold"/>
                <a:sym typeface="Asap SemiBold"/>
              </a:rPr>
              <a:t>OffloadTable</a:t>
            </a:r>
            <a:endParaRPr kumimoji="0" lang="zh-CN" altLang="en-US" sz="2000" b="0" i="0" u="none" strike="noStrike" cap="none" spc="0" normalizeH="0" baseline="0" dirty="0">
              <a:ln>
                <a:noFill/>
              </a:ln>
              <a:solidFill>
                <a:schemeClr val="bg2">
                  <a:lumMod val="50000"/>
                </a:schemeClr>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49427188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Use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vhdmp!VhdmpiScsiCommandWriteUsingToken</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&amp;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vhdmp</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VhdmpiScsiCommandCopyOperationAbort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pair can trigger the  following Stack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Backtrace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6" name="图片 5">
            <a:extLst>
              <a:ext uri="{FF2B5EF4-FFF2-40B4-BE49-F238E27FC236}">
                <a16:creationId xmlns:a16="http://schemas.microsoft.com/office/drawing/2014/main" id="{6A4AD3D9-CE15-4378-AB5F-7CD69EEBA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858" y="2410687"/>
            <a:ext cx="6392745" cy="4407208"/>
          </a:xfrm>
          <a:prstGeom prst="rect">
            <a:avLst/>
          </a:prstGeom>
          <a:ln w="38100">
            <a:solidFill>
              <a:srgbClr val="0070C0"/>
            </a:solidFill>
          </a:ln>
        </p:spPr>
      </p:pic>
    </p:spTree>
    <p:extLst>
      <p:ext uri="{BB962C8B-B14F-4D97-AF65-F5344CB8AC3E}">
        <p14:creationId xmlns:p14="http://schemas.microsoft.com/office/powerpoint/2010/main" val="11486533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hdmp!VhdmpiScsiCommandCopyOperations</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8" name="图片 7">
            <a:extLst>
              <a:ext uri="{FF2B5EF4-FFF2-40B4-BE49-F238E27FC236}">
                <a16:creationId xmlns:a16="http://schemas.microsoft.com/office/drawing/2014/main" id="{535395AC-952D-4FD0-96EF-8C265BD29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9" y="2128692"/>
            <a:ext cx="7871216" cy="4640966"/>
          </a:xfrm>
          <a:prstGeom prst="rect">
            <a:avLst/>
          </a:prstGeom>
          <a:ln w="38100">
            <a:solidFill>
              <a:srgbClr val="0070C0"/>
            </a:solidFill>
          </a:ln>
        </p:spPr>
      </p:pic>
      <p:sp>
        <p:nvSpPr>
          <p:cNvPr id="9" name="文本框 8">
            <a:extLst>
              <a:ext uri="{FF2B5EF4-FFF2-40B4-BE49-F238E27FC236}">
                <a16:creationId xmlns:a16="http://schemas.microsoft.com/office/drawing/2014/main" id="{97397617-B20C-4B06-AEF5-95C6C3ACC3BC}"/>
              </a:ext>
            </a:extLst>
          </p:cNvPr>
          <p:cNvSpPr txBox="1"/>
          <p:nvPr/>
        </p:nvSpPr>
        <p:spPr>
          <a:xfrm>
            <a:off x="706244" y="6028615"/>
            <a:ext cx="252017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a:solidFill>
                  <a:srgbClr val="FF0000"/>
                </a:solidFill>
                <a:latin typeface="Asap SemiBold"/>
                <a:ea typeface="Asap SemiBold"/>
                <a:cs typeface="Asap SemiBold"/>
                <a:sym typeface="Asap SemiBold"/>
              </a:rPr>
              <a:t>v</a:t>
            </a: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5 is </a:t>
            </a:r>
            <a:r>
              <a:rPr kumimoji="0" lang="en-US" altLang="zh-CN" b="0" i="0" u="none" strike="noStrike" cap="none" spc="0" normalizeH="0" baseline="0" dirty="0" err="1">
                <a:ln>
                  <a:noFill/>
                </a:ln>
                <a:solidFill>
                  <a:srgbClr val="FF0000"/>
                </a:solidFill>
                <a:effectLst/>
                <a:uFillTx/>
                <a:latin typeface="Asap SemiBold"/>
                <a:ea typeface="Asap SemiBold"/>
                <a:cs typeface="Asap SemiBold"/>
                <a:sym typeface="Asap SemiBold"/>
              </a:rPr>
              <a:t>outcode</a:t>
            </a: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 in PoC Code</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20218550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v</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hdmp!VhdmpiScsiCommandCopyOperations</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47523B9-840D-48CC-BA4E-E113A8180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9" y="2128692"/>
            <a:ext cx="7871216" cy="4640966"/>
          </a:xfrm>
          <a:prstGeom prst="rect">
            <a:avLst/>
          </a:prstGeom>
          <a:ln w="38100">
            <a:solidFill>
              <a:srgbClr val="0070C0"/>
            </a:solidFill>
          </a:ln>
        </p:spPr>
      </p:pic>
      <p:pic>
        <p:nvPicPr>
          <p:cNvPr id="7" name="图片 6">
            <a:extLst>
              <a:ext uri="{FF2B5EF4-FFF2-40B4-BE49-F238E27FC236}">
                <a16:creationId xmlns:a16="http://schemas.microsoft.com/office/drawing/2014/main" id="{D4669793-5F93-432B-AB35-7318EDD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337" y="1263530"/>
            <a:ext cx="7379079" cy="5162815"/>
          </a:xfrm>
          <a:prstGeom prst="rect">
            <a:avLst/>
          </a:prstGeom>
          <a:ln w="38100">
            <a:solidFill>
              <a:srgbClr val="0070C0"/>
            </a:solidFill>
          </a:ln>
        </p:spPr>
      </p:pic>
      <p:sp>
        <p:nvSpPr>
          <p:cNvPr id="2" name="文本框 1">
            <a:extLst>
              <a:ext uri="{FF2B5EF4-FFF2-40B4-BE49-F238E27FC236}">
                <a16:creationId xmlns:a16="http://schemas.microsoft.com/office/drawing/2014/main" id="{D68F781B-7125-435B-86DA-73CCCF4CDAAB}"/>
              </a:ext>
            </a:extLst>
          </p:cNvPr>
          <p:cNvSpPr txBox="1"/>
          <p:nvPr/>
        </p:nvSpPr>
        <p:spPr>
          <a:xfrm>
            <a:off x="4657725" y="1131788"/>
            <a:ext cx="441633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2800" dirty="0">
                <a:solidFill>
                  <a:srgbClr val="FF0000"/>
                </a:solidFill>
                <a:latin typeface="Asap SemiBold"/>
                <a:ea typeface="Asap SemiBold"/>
                <a:cs typeface="Asap SemiBold"/>
                <a:sym typeface="Asap SemiBold"/>
              </a:rPr>
              <a:t>v</a:t>
            </a:r>
            <a:r>
              <a:rPr kumimoji="0" lang="en-US" altLang="zh-CN" sz="2800" b="0" i="0" u="none" strike="noStrike" cap="none" spc="0" normalizeH="0" baseline="0" dirty="0">
                <a:ln>
                  <a:noFill/>
                </a:ln>
                <a:solidFill>
                  <a:srgbClr val="FF0000"/>
                </a:solidFill>
                <a:effectLst/>
                <a:uFillTx/>
                <a:latin typeface="Asap SemiBold"/>
                <a:ea typeface="Asap SemiBold"/>
                <a:cs typeface="Asap SemiBold"/>
                <a:sym typeface="Asap SemiBold"/>
              </a:rPr>
              <a:t>5 can be controlled by Guest</a:t>
            </a:r>
            <a:endParaRPr kumimoji="0" lang="zh-CN" altLang="en-US" sz="28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8" name="文本框 7">
            <a:extLst>
              <a:ext uri="{FF2B5EF4-FFF2-40B4-BE49-F238E27FC236}">
                <a16:creationId xmlns:a16="http://schemas.microsoft.com/office/drawing/2014/main" id="{A1706EBC-96C3-496E-B8EB-462BF27E1C8F}"/>
              </a:ext>
            </a:extLst>
          </p:cNvPr>
          <p:cNvSpPr txBox="1"/>
          <p:nvPr/>
        </p:nvSpPr>
        <p:spPr>
          <a:xfrm>
            <a:off x="706244" y="6028615"/>
            <a:ext cx="252017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a:solidFill>
                  <a:srgbClr val="FF0000"/>
                </a:solidFill>
                <a:latin typeface="Asap SemiBold"/>
                <a:ea typeface="Asap SemiBold"/>
                <a:cs typeface="Asap SemiBold"/>
                <a:sym typeface="Asap SemiBold"/>
              </a:rPr>
              <a:t>v</a:t>
            </a: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5 is </a:t>
            </a:r>
            <a:r>
              <a:rPr kumimoji="0" lang="en-US" altLang="zh-CN" b="0" i="0" u="none" strike="noStrike" cap="none" spc="0" normalizeH="0" baseline="0" dirty="0" err="1">
                <a:ln>
                  <a:noFill/>
                </a:ln>
                <a:solidFill>
                  <a:srgbClr val="FF0000"/>
                </a:solidFill>
                <a:effectLst/>
                <a:uFillTx/>
                <a:latin typeface="Asap SemiBold"/>
                <a:ea typeface="Asap SemiBold"/>
                <a:cs typeface="Asap SemiBold"/>
                <a:sym typeface="Asap SemiBold"/>
              </a:rPr>
              <a:t>outcode</a:t>
            </a: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 in PoC Code</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75394565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PoC Code</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4392567-5298-4873-BBFA-229AA43F5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09" y="1966845"/>
            <a:ext cx="8909216" cy="4830930"/>
          </a:xfrm>
          <a:prstGeom prst="rect">
            <a:avLst/>
          </a:prstGeom>
          <a:ln w="38100">
            <a:solidFill>
              <a:srgbClr val="0070C0"/>
            </a:solidFill>
          </a:ln>
        </p:spPr>
      </p:pic>
    </p:spTree>
    <p:extLst>
      <p:ext uri="{BB962C8B-B14F-4D97-AF65-F5344CB8AC3E}">
        <p14:creationId xmlns:p14="http://schemas.microsoft.com/office/powerpoint/2010/main" val="50844546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PoC Code</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4392567-5298-4873-BBFA-229AA43F5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09" y="1966845"/>
            <a:ext cx="8909216" cy="4830930"/>
          </a:xfrm>
          <a:prstGeom prst="rect">
            <a:avLst/>
          </a:prstGeom>
          <a:ln w="38100">
            <a:solidFill>
              <a:srgbClr val="0070C0"/>
            </a:solidFill>
          </a:ln>
        </p:spPr>
      </p:pic>
      <p:sp>
        <p:nvSpPr>
          <p:cNvPr id="2" name="文本框 1">
            <a:extLst>
              <a:ext uri="{FF2B5EF4-FFF2-40B4-BE49-F238E27FC236}">
                <a16:creationId xmlns:a16="http://schemas.microsoft.com/office/drawing/2014/main" id="{773F552D-5152-4DD3-9246-983E2F109F87}"/>
              </a:ext>
            </a:extLst>
          </p:cNvPr>
          <p:cNvSpPr txBox="1"/>
          <p:nvPr/>
        </p:nvSpPr>
        <p:spPr>
          <a:xfrm>
            <a:off x="4933950" y="2664757"/>
            <a:ext cx="48980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600" b="0" i="0" u="none" strike="noStrike" cap="none" spc="0" normalizeH="0" baseline="0" dirty="0">
                <a:ln>
                  <a:noFill/>
                </a:ln>
                <a:solidFill>
                  <a:srgbClr val="FF0000"/>
                </a:solidFill>
                <a:effectLst/>
                <a:uFillTx/>
                <a:latin typeface="Asap SemiBold"/>
                <a:ea typeface="Asap SemiBold"/>
                <a:cs typeface="Asap SemiBold"/>
                <a:sym typeface="Asap SemiBold"/>
              </a:rPr>
              <a:t>0x11 : </a:t>
            </a:r>
            <a:r>
              <a:rPr kumimoji="0" lang="en-US" altLang="zh-CN" sz="1600" b="0" i="0" u="none" strike="noStrike" cap="none" spc="0" normalizeH="0" baseline="0" dirty="0" err="1">
                <a:ln>
                  <a:noFill/>
                </a:ln>
                <a:solidFill>
                  <a:srgbClr val="FF0000"/>
                </a:solidFill>
                <a:effectLst/>
                <a:uFillTx/>
                <a:latin typeface="Asap SemiBold"/>
                <a:ea typeface="Asap SemiBold"/>
                <a:cs typeface="Asap SemiBold"/>
                <a:sym typeface="Asap SemiBold"/>
              </a:rPr>
              <a:t>vhdmp!VhdmpiScsiCommandWriteUsingToken</a:t>
            </a:r>
            <a:endParaRPr kumimoji="0" lang="en-US" altLang="zh-CN" sz="1600" b="0" i="0" u="none" strike="noStrike" cap="none" spc="0" normalizeH="0" baseline="0" dirty="0">
              <a:ln>
                <a:noFill/>
              </a:ln>
              <a:solidFill>
                <a:srgbClr val="FF0000"/>
              </a:solidFill>
              <a:effectLst/>
              <a:uFillTx/>
              <a:latin typeface="Asap SemiBold"/>
              <a:ea typeface="Asap SemiBold"/>
              <a:cs typeface="Asap SemiBold"/>
              <a:sym typeface="Asap SemiBold"/>
            </a:endParaRPr>
          </a:p>
          <a:p>
            <a:pPr marL="0" marR="0" indent="0" algn="l" defTabSz="825500" rtl="0" fontAlgn="auto" latinLnBrk="0" hangingPunct="0">
              <a:lnSpc>
                <a:spcPct val="100000"/>
              </a:lnSpc>
              <a:spcBef>
                <a:spcPts val="0"/>
              </a:spcBef>
              <a:spcAft>
                <a:spcPts val="0"/>
              </a:spcAft>
              <a:buClrTx/>
              <a:buSzTx/>
              <a:buFontTx/>
              <a:buNone/>
              <a:tabLst/>
            </a:pPr>
            <a:r>
              <a:rPr lang="en-US" altLang="zh-CN" sz="1600" dirty="0">
                <a:solidFill>
                  <a:srgbClr val="FF0000"/>
                </a:solidFill>
                <a:latin typeface="Asap SemiBold"/>
                <a:ea typeface="Asap SemiBold"/>
                <a:cs typeface="Asap SemiBold"/>
                <a:sym typeface="Asap SemiBold"/>
              </a:rPr>
              <a:t>0x1C : </a:t>
            </a:r>
            <a:r>
              <a:rPr lang="en-US" altLang="zh-CN" sz="1600" dirty="0" err="1">
                <a:solidFill>
                  <a:srgbClr val="FF0000"/>
                </a:solidFill>
                <a:latin typeface="Asap SemiBold"/>
                <a:ea typeface="Asap SemiBold"/>
                <a:cs typeface="Asap SemiBold"/>
                <a:sym typeface="Asap SemiBold"/>
              </a:rPr>
              <a:t>vhdmp!VhdmpiScsiCommandCopyOperationAbort</a:t>
            </a:r>
            <a:endParaRPr kumimoji="0" lang="zh-CN" altLang="en-US" sz="16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6" name="矩形 5">
            <a:extLst>
              <a:ext uri="{FF2B5EF4-FFF2-40B4-BE49-F238E27FC236}">
                <a16:creationId xmlns:a16="http://schemas.microsoft.com/office/drawing/2014/main" id="{1885CA23-712B-495B-A8D0-2A3917117E1F}"/>
              </a:ext>
            </a:extLst>
          </p:cNvPr>
          <p:cNvSpPr/>
          <p:nvPr/>
        </p:nvSpPr>
        <p:spPr>
          <a:xfrm>
            <a:off x="1743075" y="4076700"/>
            <a:ext cx="2809875" cy="93345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E85BAD51-7730-4C6F-BBEA-D729D872BD00}"/>
              </a:ext>
            </a:extLst>
          </p:cNvPr>
          <p:cNvSpPr/>
          <p:nvPr/>
        </p:nvSpPr>
        <p:spPr>
          <a:xfrm>
            <a:off x="1743075" y="5064270"/>
            <a:ext cx="2809875" cy="93345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 name="直接箭头连接符 8">
            <a:extLst>
              <a:ext uri="{FF2B5EF4-FFF2-40B4-BE49-F238E27FC236}">
                <a16:creationId xmlns:a16="http://schemas.microsoft.com/office/drawing/2014/main" id="{6D579C5C-14E2-494D-9E92-F671A7EB79D0}"/>
              </a:ext>
            </a:extLst>
          </p:cNvPr>
          <p:cNvCxnSpPr>
            <a:stCxn id="6" idx="3"/>
          </p:cNvCxnSpPr>
          <p:nvPr/>
        </p:nvCxnSpPr>
        <p:spPr>
          <a:xfrm>
            <a:off x="4552950" y="4543425"/>
            <a:ext cx="790575" cy="0"/>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直接箭头连接符 10">
            <a:extLst>
              <a:ext uri="{FF2B5EF4-FFF2-40B4-BE49-F238E27FC236}">
                <a16:creationId xmlns:a16="http://schemas.microsoft.com/office/drawing/2014/main" id="{09BDAE6E-294D-40CE-8569-5F0F854EE2A1}"/>
              </a:ext>
            </a:extLst>
          </p:cNvPr>
          <p:cNvCxnSpPr>
            <a:stCxn id="7" idx="3"/>
          </p:cNvCxnSpPr>
          <p:nvPr/>
        </p:nvCxnSpPr>
        <p:spPr>
          <a:xfrm>
            <a:off x="4552950" y="5530995"/>
            <a:ext cx="800100" cy="0"/>
          </a:xfrm>
          <a:prstGeom prst="straightConnector1">
            <a:avLst/>
          </a:prstGeom>
          <a:noFill/>
          <a:ln w="127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文本框 11">
            <a:extLst>
              <a:ext uri="{FF2B5EF4-FFF2-40B4-BE49-F238E27FC236}">
                <a16:creationId xmlns:a16="http://schemas.microsoft.com/office/drawing/2014/main" id="{6AF110D5-58E1-4181-98F1-6E841870A11F}"/>
              </a:ext>
            </a:extLst>
          </p:cNvPr>
          <p:cNvSpPr txBox="1"/>
          <p:nvPr/>
        </p:nvSpPr>
        <p:spPr>
          <a:xfrm>
            <a:off x="5332643" y="4353629"/>
            <a:ext cx="567937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Used for </a:t>
            </a:r>
            <a:r>
              <a:rPr lang="en-US" altLang="zh-CN" sz="1800" dirty="0" err="1">
                <a:solidFill>
                  <a:srgbClr val="FF0000"/>
                </a:solidFill>
                <a:latin typeface="Asap SemiBold"/>
                <a:ea typeface="Asap SemiBold"/>
                <a:cs typeface="Asap SemiBold"/>
                <a:sym typeface="Asap SemiBold"/>
              </a:rPr>
              <a:t>vhdmp!VhdmpiScsiCommandCopyOperationAbort</a:t>
            </a:r>
            <a:endParaRPr kumimoji="0" lang="zh-CN" altLang="en-US"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3" name="文本框 12">
            <a:extLst>
              <a:ext uri="{FF2B5EF4-FFF2-40B4-BE49-F238E27FC236}">
                <a16:creationId xmlns:a16="http://schemas.microsoft.com/office/drawing/2014/main" id="{096A7831-0901-4E77-87DE-6DAE237B1D93}"/>
              </a:ext>
            </a:extLst>
          </p:cNvPr>
          <p:cNvSpPr txBox="1"/>
          <p:nvPr/>
        </p:nvSpPr>
        <p:spPr>
          <a:xfrm>
            <a:off x="5304068" y="5363279"/>
            <a:ext cx="531837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r>
              <a:rPr kumimoji="0" lang="en-US" altLang="zh-CN" b="0" i="0" u="none" strike="noStrike" cap="none" spc="0" normalizeH="0" baseline="0" dirty="0">
                <a:ln>
                  <a:noFill/>
                </a:ln>
                <a:solidFill>
                  <a:srgbClr val="FF0000"/>
                </a:solidFill>
                <a:effectLst/>
                <a:uFillTx/>
                <a:latin typeface="Asap SemiBold"/>
                <a:ea typeface="Asap SemiBold"/>
                <a:cs typeface="Asap SemiBold"/>
                <a:sym typeface="Asap SemiBold"/>
              </a:rPr>
              <a:t>Used for </a:t>
            </a:r>
            <a:r>
              <a:rPr kumimoji="0" lang="en-US" altLang="zh-CN" sz="1800" b="0" i="0" u="none" strike="noStrike" cap="none" spc="0" normalizeH="0" baseline="0" dirty="0" err="1">
                <a:ln>
                  <a:noFill/>
                </a:ln>
                <a:solidFill>
                  <a:srgbClr val="FF0000"/>
                </a:solidFill>
                <a:effectLst/>
                <a:uFillTx/>
                <a:latin typeface="Asap SemiBold"/>
                <a:ea typeface="Asap SemiBold"/>
                <a:cs typeface="Asap SemiBold"/>
                <a:sym typeface="Asap SemiBold"/>
              </a:rPr>
              <a:t>vhdmp!VhdmpiScsiCommandWriteUsingToken</a:t>
            </a:r>
            <a:endParaRPr kumimoji="0" lang="en-US" altLang="zh-CN" sz="18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4990491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5297B1EC-8393-44B1-9091-136F10D62399}"/>
              </a:ext>
            </a:extLst>
          </p:cNvPr>
          <p:cNvSpPr txBox="1">
            <a:spLocks/>
          </p:cNvSpPr>
          <p:nvPr/>
        </p:nvSpPr>
        <p:spPr>
          <a:xfrm>
            <a:off x="782782" y="6283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Architecture</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18" name="矩形 17">
            <a:extLst>
              <a:ext uri="{FF2B5EF4-FFF2-40B4-BE49-F238E27FC236}">
                <a16:creationId xmlns:a16="http://schemas.microsoft.com/office/drawing/2014/main" id="{B91586BA-9F3B-4B1A-9039-ABB18370E04F}"/>
              </a:ext>
            </a:extLst>
          </p:cNvPr>
          <p:cNvSpPr/>
          <p:nvPr/>
        </p:nvSpPr>
        <p:spPr>
          <a:xfrm>
            <a:off x="1238209" y="5944013"/>
            <a:ext cx="9604745" cy="496186"/>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glow rad="76200">
                    <a:srgbClr val="4472C4">
                      <a:alpha val="40000"/>
                    </a:srgbClr>
                  </a:glow>
                </a:effectLst>
                <a:uLnTx/>
                <a:uFillTx/>
                <a:latin typeface="等线" panose="020F0502020204030204"/>
                <a:ea typeface="等线" panose="02010600030101010101" pitchFamily="2" charset="-122"/>
                <a:cs typeface="+mn-cs"/>
              </a:rPr>
              <a:t>Hypervisor (Ring -1)</a:t>
            </a:r>
            <a:endParaRPr kumimoji="0" lang="zh-CN" altLang="en-US" sz="1800" b="1" i="0" u="none" strike="noStrike" kern="0" cap="none" spc="0" normalizeH="0" baseline="0" noProof="0" dirty="0">
              <a:ln>
                <a:noFill/>
              </a:ln>
              <a:solidFill>
                <a:prstClr val="white"/>
              </a:solidFill>
              <a:effectLst>
                <a:glow rad="76200">
                  <a:srgbClr val="4472C4">
                    <a:alpha val="40000"/>
                  </a:srgbClr>
                </a:glow>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22F1EC57-92C7-42EE-98CB-F04AE297D59A}"/>
              </a:ext>
            </a:extLst>
          </p:cNvPr>
          <p:cNvSpPr/>
          <p:nvPr/>
        </p:nvSpPr>
        <p:spPr>
          <a:xfrm>
            <a:off x="1238209" y="2088862"/>
            <a:ext cx="4802373" cy="3674952"/>
          </a:xfrm>
          <a:prstGeom prst="rect">
            <a:avLst/>
          </a:prstGeom>
          <a:noFill/>
          <a:ln w="349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6A0CA3EF-7CB6-43FC-ADDC-F111350FA098}"/>
              </a:ext>
            </a:extLst>
          </p:cNvPr>
          <p:cNvSpPr/>
          <p:nvPr/>
        </p:nvSpPr>
        <p:spPr>
          <a:xfrm>
            <a:off x="6040581" y="2088860"/>
            <a:ext cx="4802373" cy="3674953"/>
          </a:xfrm>
          <a:prstGeom prst="rect">
            <a:avLst/>
          </a:prstGeom>
          <a:noFill/>
          <a:ln w="349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14CBC9CA-689F-47C3-9BB4-DE68F894E774}"/>
              </a:ext>
            </a:extLst>
          </p:cNvPr>
          <p:cNvSpPr/>
          <p:nvPr/>
        </p:nvSpPr>
        <p:spPr>
          <a:xfrm>
            <a:off x="1633382" y="3353895"/>
            <a:ext cx="4012019" cy="2260933"/>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Ring 0</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29A57461-AAF9-4D0F-B18B-B81BB4C8AA62}"/>
              </a:ext>
            </a:extLst>
          </p:cNvPr>
          <p:cNvSpPr/>
          <p:nvPr/>
        </p:nvSpPr>
        <p:spPr>
          <a:xfrm>
            <a:off x="6435757" y="3353895"/>
            <a:ext cx="4012019" cy="2248991"/>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Ring 0</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7B5C7456-C1FD-4823-B257-5F55EE09B363}"/>
              </a:ext>
            </a:extLst>
          </p:cNvPr>
          <p:cNvSpPr/>
          <p:nvPr/>
        </p:nvSpPr>
        <p:spPr>
          <a:xfrm>
            <a:off x="1633384" y="2662650"/>
            <a:ext cx="4012019" cy="54226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VMWPs (Ring 3)</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2B01FBC6-78E4-4313-ABFD-304542FE279F}"/>
              </a:ext>
            </a:extLst>
          </p:cNvPr>
          <p:cNvSpPr/>
          <p:nvPr/>
        </p:nvSpPr>
        <p:spPr>
          <a:xfrm>
            <a:off x="6435757" y="2662650"/>
            <a:ext cx="4012019" cy="54226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Ring 3</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D25B2517-8873-4216-A7DA-769BE7D6FF10}"/>
              </a:ext>
            </a:extLst>
          </p:cNvPr>
          <p:cNvSpPr/>
          <p:nvPr/>
        </p:nvSpPr>
        <p:spPr>
          <a:xfrm>
            <a:off x="1633383" y="2191273"/>
            <a:ext cx="4012020" cy="31897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Root Partition</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76FB9481-A531-4B42-AFDE-FD7895149FB0}"/>
              </a:ext>
            </a:extLst>
          </p:cNvPr>
          <p:cNvSpPr/>
          <p:nvPr/>
        </p:nvSpPr>
        <p:spPr>
          <a:xfrm>
            <a:off x="6435756" y="2191272"/>
            <a:ext cx="4012020" cy="318977"/>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Child Partition</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D4943AB9-8F23-4D3A-9B32-5B9CCAE7E979}"/>
              </a:ext>
            </a:extLst>
          </p:cNvPr>
          <p:cNvSpPr/>
          <p:nvPr/>
        </p:nvSpPr>
        <p:spPr>
          <a:xfrm>
            <a:off x="2009067" y="3750714"/>
            <a:ext cx="3260651" cy="567070"/>
          </a:xfrm>
          <a:prstGeom prst="rect">
            <a:avLst/>
          </a:prstGeom>
          <a:solidFill>
            <a:srgbClr val="70AD47">
              <a:lumMod val="5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Host Drivers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矩形 27">
            <a:extLst>
              <a:ext uri="{FF2B5EF4-FFF2-40B4-BE49-F238E27FC236}">
                <a16:creationId xmlns:a16="http://schemas.microsoft.com/office/drawing/2014/main" id="{048EE82D-3F93-4291-B5BF-3EE6B0661970}"/>
              </a:ext>
            </a:extLst>
          </p:cNvPr>
          <p:cNvSpPr/>
          <p:nvPr/>
        </p:nvSpPr>
        <p:spPr>
          <a:xfrm>
            <a:off x="2009067" y="4431327"/>
            <a:ext cx="3260651" cy="1123507"/>
          </a:xfrm>
          <a:prstGeom prst="rect">
            <a:avLst/>
          </a:prstGeom>
          <a:solidFill>
            <a:srgbClr val="70AD47">
              <a:lumMod val="5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矩形 28">
            <a:extLst>
              <a:ext uri="{FF2B5EF4-FFF2-40B4-BE49-F238E27FC236}">
                <a16:creationId xmlns:a16="http://schemas.microsoft.com/office/drawing/2014/main" id="{46C8EF89-83BA-48E8-8543-A2C657C36A60}"/>
              </a:ext>
            </a:extLst>
          </p:cNvPr>
          <p:cNvSpPr/>
          <p:nvPr/>
        </p:nvSpPr>
        <p:spPr>
          <a:xfrm>
            <a:off x="6811446" y="4431326"/>
            <a:ext cx="3260651" cy="1123507"/>
          </a:xfrm>
          <a:prstGeom prst="rect">
            <a:avLst/>
          </a:prstGeom>
          <a:solidFill>
            <a:srgbClr val="70AD47">
              <a:lumMod val="5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AAD025D4-FAE5-4748-87C8-8447D320DAFD}"/>
              </a:ext>
            </a:extLst>
          </p:cNvPr>
          <p:cNvSpPr/>
          <p:nvPr/>
        </p:nvSpPr>
        <p:spPr>
          <a:xfrm>
            <a:off x="6811446" y="3750714"/>
            <a:ext cx="3260651" cy="567070"/>
          </a:xfrm>
          <a:prstGeom prst="rect">
            <a:avLst/>
          </a:prstGeom>
          <a:solidFill>
            <a:srgbClr val="70AD47">
              <a:lumMod val="5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Guest Drivers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992095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811911A-86F1-45C5-B73F-019E95CDF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8" y="2525690"/>
            <a:ext cx="12077562" cy="1795313"/>
          </a:xfrm>
          <a:prstGeom prst="rect">
            <a:avLst/>
          </a:prstGeom>
          <a:ln w="38100">
            <a:solidFill>
              <a:srgbClr val="0070C0"/>
            </a:solidFill>
          </a:ln>
        </p:spPr>
      </p:pic>
    </p:spTree>
    <p:extLst>
      <p:ext uri="{BB962C8B-B14F-4D97-AF65-F5344CB8AC3E}">
        <p14:creationId xmlns:p14="http://schemas.microsoft.com/office/powerpoint/2010/main" val="23048034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811911A-86F1-45C5-B73F-019E95CDF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8" y="2525690"/>
            <a:ext cx="12077562" cy="1795313"/>
          </a:xfrm>
          <a:prstGeom prst="rect">
            <a:avLst/>
          </a:prstGeom>
          <a:ln w="38100">
            <a:solidFill>
              <a:srgbClr val="0070C0"/>
            </a:solidFill>
          </a:ln>
        </p:spPr>
      </p:pic>
      <p:pic>
        <p:nvPicPr>
          <p:cNvPr id="7" name="图片 6">
            <a:extLst>
              <a:ext uri="{FF2B5EF4-FFF2-40B4-BE49-F238E27FC236}">
                <a16:creationId xmlns:a16="http://schemas.microsoft.com/office/drawing/2014/main" id="{1C236D36-A2B2-4CD5-A9B7-A4D889610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591" y="1080697"/>
            <a:ext cx="8367720" cy="5345648"/>
          </a:xfrm>
          <a:prstGeom prst="rect">
            <a:avLst/>
          </a:prstGeom>
          <a:ln w="38100">
            <a:solidFill>
              <a:srgbClr val="0070C0"/>
            </a:solidFill>
          </a:ln>
        </p:spPr>
      </p:pic>
      <p:sp>
        <p:nvSpPr>
          <p:cNvPr id="8" name="矩形 7">
            <a:extLst>
              <a:ext uri="{FF2B5EF4-FFF2-40B4-BE49-F238E27FC236}">
                <a16:creationId xmlns:a16="http://schemas.microsoft.com/office/drawing/2014/main" id="{5267FF24-563E-4138-AC03-DDC9513B8F3C}"/>
              </a:ext>
            </a:extLst>
          </p:cNvPr>
          <p:cNvSpPr/>
          <p:nvPr/>
        </p:nvSpPr>
        <p:spPr>
          <a:xfrm>
            <a:off x="1847850" y="457200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C5A4C478-0644-463C-84DE-DF3F940995FF}"/>
              </a:ext>
            </a:extLst>
          </p:cNvPr>
          <p:cNvSpPr/>
          <p:nvPr/>
        </p:nvSpPr>
        <p:spPr>
          <a:xfrm>
            <a:off x="1257300" y="622935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849388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811911A-86F1-45C5-B73F-019E95CDF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8" y="2525690"/>
            <a:ext cx="12077562" cy="1795313"/>
          </a:xfrm>
          <a:prstGeom prst="rect">
            <a:avLst/>
          </a:prstGeom>
          <a:ln w="38100">
            <a:solidFill>
              <a:srgbClr val="0070C0"/>
            </a:solidFill>
          </a:ln>
        </p:spPr>
      </p:pic>
      <p:pic>
        <p:nvPicPr>
          <p:cNvPr id="7" name="图片 6">
            <a:extLst>
              <a:ext uri="{FF2B5EF4-FFF2-40B4-BE49-F238E27FC236}">
                <a16:creationId xmlns:a16="http://schemas.microsoft.com/office/drawing/2014/main" id="{1C236D36-A2B2-4CD5-A9B7-A4D889610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591" y="1080697"/>
            <a:ext cx="8367720" cy="5345648"/>
          </a:xfrm>
          <a:prstGeom prst="rect">
            <a:avLst/>
          </a:prstGeom>
          <a:ln w="38100">
            <a:solidFill>
              <a:srgbClr val="0070C0"/>
            </a:solidFill>
          </a:ln>
        </p:spPr>
      </p:pic>
      <p:sp>
        <p:nvSpPr>
          <p:cNvPr id="8" name="矩形 7">
            <a:extLst>
              <a:ext uri="{FF2B5EF4-FFF2-40B4-BE49-F238E27FC236}">
                <a16:creationId xmlns:a16="http://schemas.microsoft.com/office/drawing/2014/main" id="{5267FF24-563E-4138-AC03-DDC9513B8F3C}"/>
              </a:ext>
            </a:extLst>
          </p:cNvPr>
          <p:cNvSpPr/>
          <p:nvPr/>
        </p:nvSpPr>
        <p:spPr>
          <a:xfrm>
            <a:off x="1847850" y="457200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C5A4C478-0644-463C-84DE-DF3F940995FF}"/>
              </a:ext>
            </a:extLst>
          </p:cNvPr>
          <p:cNvSpPr/>
          <p:nvPr/>
        </p:nvSpPr>
        <p:spPr>
          <a:xfrm>
            <a:off x="1257300" y="622935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图片 5">
            <a:extLst>
              <a:ext uri="{FF2B5EF4-FFF2-40B4-BE49-F238E27FC236}">
                <a16:creationId xmlns:a16="http://schemas.microsoft.com/office/drawing/2014/main" id="{46D7FA99-59AC-406A-B6D5-3F8032CA1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87" y="1166966"/>
            <a:ext cx="7582290" cy="4610337"/>
          </a:xfrm>
          <a:prstGeom prst="rect">
            <a:avLst/>
          </a:prstGeom>
          <a:ln w="38100">
            <a:solidFill>
              <a:srgbClr val="0070C0"/>
            </a:solidFill>
          </a:ln>
        </p:spPr>
      </p:pic>
      <p:sp>
        <p:nvSpPr>
          <p:cNvPr id="10" name="矩形 9">
            <a:extLst>
              <a:ext uri="{FF2B5EF4-FFF2-40B4-BE49-F238E27FC236}">
                <a16:creationId xmlns:a16="http://schemas.microsoft.com/office/drawing/2014/main" id="{63B5C65B-8672-4358-BAC3-6BC1401E3150}"/>
              </a:ext>
            </a:extLst>
          </p:cNvPr>
          <p:cNvSpPr/>
          <p:nvPr/>
        </p:nvSpPr>
        <p:spPr>
          <a:xfrm>
            <a:off x="57288" y="139065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60116898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811911A-86F1-45C5-B73F-019E95CDF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8" y="2525690"/>
            <a:ext cx="12077562" cy="1795313"/>
          </a:xfrm>
          <a:prstGeom prst="rect">
            <a:avLst/>
          </a:prstGeom>
          <a:ln w="38100">
            <a:solidFill>
              <a:srgbClr val="0070C0"/>
            </a:solidFill>
          </a:ln>
        </p:spPr>
      </p:pic>
      <p:pic>
        <p:nvPicPr>
          <p:cNvPr id="7" name="图片 6">
            <a:extLst>
              <a:ext uri="{FF2B5EF4-FFF2-40B4-BE49-F238E27FC236}">
                <a16:creationId xmlns:a16="http://schemas.microsoft.com/office/drawing/2014/main" id="{1C236D36-A2B2-4CD5-A9B7-A4D889610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591" y="1080697"/>
            <a:ext cx="8367720" cy="5345648"/>
          </a:xfrm>
          <a:prstGeom prst="rect">
            <a:avLst/>
          </a:prstGeom>
          <a:ln w="38100">
            <a:solidFill>
              <a:srgbClr val="0070C0"/>
            </a:solidFill>
          </a:ln>
        </p:spPr>
      </p:pic>
      <p:sp>
        <p:nvSpPr>
          <p:cNvPr id="8" name="矩形 7">
            <a:extLst>
              <a:ext uri="{FF2B5EF4-FFF2-40B4-BE49-F238E27FC236}">
                <a16:creationId xmlns:a16="http://schemas.microsoft.com/office/drawing/2014/main" id="{5267FF24-563E-4138-AC03-DDC9513B8F3C}"/>
              </a:ext>
            </a:extLst>
          </p:cNvPr>
          <p:cNvSpPr/>
          <p:nvPr/>
        </p:nvSpPr>
        <p:spPr>
          <a:xfrm>
            <a:off x="1847850" y="457200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C5A4C478-0644-463C-84DE-DF3F940995FF}"/>
              </a:ext>
            </a:extLst>
          </p:cNvPr>
          <p:cNvSpPr/>
          <p:nvPr/>
        </p:nvSpPr>
        <p:spPr>
          <a:xfrm>
            <a:off x="1257300" y="622935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图片 5">
            <a:extLst>
              <a:ext uri="{FF2B5EF4-FFF2-40B4-BE49-F238E27FC236}">
                <a16:creationId xmlns:a16="http://schemas.microsoft.com/office/drawing/2014/main" id="{46D7FA99-59AC-406A-B6D5-3F8032CA1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87" y="1166966"/>
            <a:ext cx="7582290" cy="4610337"/>
          </a:xfrm>
          <a:prstGeom prst="rect">
            <a:avLst/>
          </a:prstGeom>
          <a:ln w="38100">
            <a:solidFill>
              <a:srgbClr val="0070C0"/>
            </a:solidFill>
          </a:ln>
        </p:spPr>
      </p:pic>
      <p:sp>
        <p:nvSpPr>
          <p:cNvPr id="10" name="矩形 9">
            <a:extLst>
              <a:ext uri="{FF2B5EF4-FFF2-40B4-BE49-F238E27FC236}">
                <a16:creationId xmlns:a16="http://schemas.microsoft.com/office/drawing/2014/main" id="{63B5C65B-8672-4358-BAC3-6BC1401E3150}"/>
              </a:ext>
            </a:extLst>
          </p:cNvPr>
          <p:cNvSpPr/>
          <p:nvPr/>
        </p:nvSpPr>
        <p:spPr>
          <a:xfrm>
            <a:off x="57288" y="1390650"/>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1" name="图片 10">
            <a:extLst>
              <a:ext uri="{FF2B5EF4-FFF2-40B4-BE49-F238E27FC236}">
                <a16:creationId xmlns:a16="http://schemas.microsoft.com/office/drawing/2014/main" id="{548EC899-F7BB-4CBF-8A8E-DB55BF737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9356" y="1596153"/>
            <a:ext cx="7652143" cy="4267419"/>
          </a:xfrm>
          <a:prstGeom prst="rect">
            <a:avLst/>
          </a:prstGeom>
          <a:ln w="38100">
            <a:solidFill>
              <a:srgbClr val="0070C0"/>
            </a:solidFill>
          </a:ln>
        </p:spPr>
      </p:pic>
      <p:sp>
        <p:nvSpPr>
          <p:cNvPr id="12" name="矩形 11">
            <a:extLst>
              <a:ext uri="{FF2B5EF4-FFF2-40B4-BE49-F238E27FC236}">
                <a16:creationId xmlns:a16="http://schemas.microsoft.com/office/drawing/2014/main" id="{ABF98D84-1380-414D-8260-722733F6F33E}"/>
              </a:ext>
            </a:extLst>
          </p:cNvPr>
          <p:cNvSpPr/>
          <p:nvPr/>
        </p:nvSpPr>
        <p:spPr>
          <a:xfrm>
            <a:off x="4349356" y="1947717"/>
            <a:ext cx="1990725" cy="1809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爆炸形: 14 pt  12">
            <a:extLst>
              <a:ext uri="{FF2B5EF4-FFF2-40B4-BE49-F238E27FC236}">
                <a16:creationId xmlns:a16="http://schemas.microsoft.com/office/drawing/2014/main" id="{763DB859-526F-4AD3-AD3F-09E323C2AC6F}"/>
              </a:ext>
            </a:extLst>
          </p:cNvPr>
          <p:cNvSpPr/>
          <p:nvPr/>
        </p:nvSpPr>
        <p:spPr>
          <a:xfrm>
            <a:off x="10245580" y="4953000"/>
            <a:ext cx="612920" cy="466725"/>
          </a:xfrm>
          <a:prstGeom prst="irregularSeal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7675433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3477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Exploit thinking</a:t>
            </a:r>
          </a:p>
          <a:p>
            <a:pPr lvl="1">
              <a:spcBef>
                <a:spcPts val="1000"/>
              </a:spcBef>
              <a:defRPr/>
            </a:pP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PoC has a chance to cause UAF.</a:t>
            </a:r>
          </a:p>
          <a:p>
            <a:pPr lvl="1">
              <a:spcBef>
                <a:spcPts val="1000"/>
              </a:spcBef>
              <a:defRPr/>
            </a:pPr>
            <a:r>
              <a:rPr lang="en-US" altLang="zh-CN" dirty="0">
                <a:solidFill>
                  <a:sysClr val="windowText" lastClr="000000"/>
                </a:solidFill>
                <a:latin typeface="等线" panose="020F0502020204030204"/>
                <a:ea typeface="等线" panose="02010600030101010101" pitchFamily="2" charset="-122"/>
              </a:rPr>
              <a:t>Find suitable object for kernel pool Spray.</a:t>
            </a:r>
            <a:endPar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Why failed?</a:t>
            </a:r>
          </a:p>
          <a:p>
            <a:pPr lvl="1">
              <a:spcBef>
                <a:spcPts val="1000"/>
              </a:spcBef>
              <a:defRPr/>
            </a:pPr>
            <a:r>
              <a:rPr lang="en-US" altLang="zh-CN" dirty="0">
                <a:solidFill>
                  <a:sysClr val="windowText" lastClr="000000"/>
                </a:solidFill>
                <a:latin typeface="等线" panose="020F0502020204030204"/>
                <a:ea typeface="等线" panose="02010600030101010101" pitchFamily="2" charset="-122"/>
              </a:rPr>
              <a:t>No object of suitable size was found…</a:t>
            </a:r>
          </a:p>
        </p:txBody>
      </p:sp>
      <p:sp>
        <p:nvSpPr>
          <p:cNvPr id="5" name="标题 1">
            <a:extLst>
              <a:ext uri="{FF2B5EF4-FFF2-40B4-BE49-F238E27FC236}">
                <a16:creationId xmlns:a16="http://schemas.microsoft.com/office/drawing/2014/main" id="{27AC39F8-F12E-48CE-8D4D-E39115D8E64D}"/>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CVE-2019-0620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264080289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3A090B8-5074-45BC-B15A-FCB56DFCEDF1}"/>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8" name="图片 7">
            <a:extLst>
              <a:ext uri="{FF2B5EF4-FFF2-40B4-BE49-F238E27FC236}">
                <a16:creationId xmlns:a16="http://schemas.microsoft.com/office/drawing/2014/main" id="{3123DB9F-6432-40F1-8F47-C4AD9A8CF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1466531"/>
            <a:ext cx="7659169" cy="4572638"/>
          </a:xfrm>
          <a:prstGeom prst="rect">
            <a:avLst/>
          </a:prstGeom>
          <a:ln w="38100">
            <a:solidFill>
              <a:srgbClr val="0070C0"/>
            </a:solidFill>
          </a:ln>
        </p:spPr>
      </p:pic>
      <p:pic>
        <p:nvPicPr>
          <p:cNvPr id="10" name="图片 9">
            <a:extLst>
              <a:ext uri="{FF2B5EF4-FFF2-40B4-BE49-F238E27FC236}">
                <a16:creationId xmlns:a16="http://schemas.microsoft.com/office/drawing/2014/main" id="{3B71751E-7A73-4C4F-B066-C296E6582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691" y="1676155"/>
            <a:ext cx="7049484" cy="3505689"/>
          </a:xfrm>
          <a:prstGeom prst="rect">
            <a:avLst/>
          </a:prstGeom>
          <a:ln w="38100">
            <a:solidFill>
              <a:srgbClr val="0070C0"/>
            </a:solidFill>
          </a:ln>
        </p:spPr>
      </p:pic>
    </p:spTree>
    <p:extLst>
      <p:ext uri="{BB962C8B-B14F-4D97-AF65-F5344CB8AC3E}">
        <p14:creationId xmlns:p14="http://schemas.microsoft.com/office/powerpoint/2010/main" val="4120045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0" y="1571625"/>
            <a:ext cx="121920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RtlDeleteElementGenericTableAvl’s</a:t>
            </a:r>
            <a:r>
              <a:rPr lang="en-US" altLang="zh-CN" dirty="0">
                <a:solidFill>
                  <a:sysClr val="windowText" lastClr="000000"/>
                </a:solidFill>
                <a:latin typeface="等线" panose="020F0502020204030204"/>
                <a:ea typeface="等线" panose="02010600030101010101" pitchFamily="2" charset="-122"/>
              </a:rPr>
              <a:t> second parameter is the return value from                                                             RtlLookupElementGenericTableAvl </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1A4ECDC-716B-438E-B5D9-A9CE939EC246}"/>
              </a:ext>
            </a:extLst>
          </p:cNvPr>
          <p:cNvPicPr>
            <a:picLocks noChangeAspect="1"/>
          </p:cNvPicPr>
          <p:nvPr/>
        </p:nvPicPr>
        <p:blipFill rotWithShape="1">
          <a:blip r:embed="rId3">
            <a:extLst>
              <a:ext uri="{28A0092B-C50C-407E-A947-70E740481C1C}">
                <a14:useLocalDpi xmlns:a14="http://schemas.microsoft.com/office/drawing/2010/main" val="0"/>
              </a:ext>
            </a:extLst>
          </a:blip>
          <a:srcRect r="35234" b="2325"/>
          <a:stretch/>
        </p:blipFill>
        <p:spPr>
          <a:xfrm>
            <a:off x="96982" y="2856928"/>
            <a:ext cx="5219700" cy="3934397"/>
          </a:xfrm>
          <a:prstGeom prst="rect">
            <a:avLst/>
          </a:prstGeom>
          <a:ln w="38100">
            <a:solidFill>
              <a:srgbClr val="0070C0"/>
            </a:solidFill>
          </a:ln>
        </p:spPr>
      </p:pic>
      <p:pic>
        <p:nvPicPr>
          <p:cNvPr id="9" name="图片 8">
            <a:extLst>
              <a:ext uri="{FF2B5EF4-FFF2-40B4-BE49-F238E27FC236}">
                <a16:creationId xmlns:a16="http://schemas.microsoft.com/office/drawing/2014/main" id="{F73AE12F-6329-4E17-AA33-376170B7A44D}"/>
              </a:ext>
            </a:extLst>
          </p:cNvPr>
          <p:cNvPicPr>
            <a:picLocks noChangeAspect="1"/>
          </p:cNvPicPr>
          <p:nvPr/>
        </p:nvPicPr>
        <p:blipFill rotWithShape="1">
          <a:blip r:embed="rId4">
            <a:extLst>
              <a:ext uri="{28A0092B-C50C-407E-A947-70E740481C1C}">
                <a14:useLocalDpi xmlns:a14="http://schemas.microsoft.com/office/drawing/2010/main" val="0"/>
              </a:ext>
            </a:extLst>
          </a:blip>
          <a:srcRect r="28111" b="3655"/>
          <a:stretch/>
        </p:blipFill>
        <p:spPr>
          <a:xfrm>
            <a:off x="5650730" y="2204700"/>
            <a:ext cx="6444288" cy="4586625"/>
          </a:xfrm>
          <a:prstGeom prst="rect">
            <a:avLst/>
          </a:prstGeom>
          <a:ln w="38100">
            <a:solidFill>
              <a:srgbClr val="0070C0"/>
            </a:solidFill>
          </a:ln>
        </p:spPr>
      </p:pic>
      <p:sp>
        <p:nvSpPr>
          <p:cNvPr id="10" name="星形: 五角 9">
            <a:extLst>
              <a:ext uri="{FF2B5EF4-FFF2-40B4-BE49-F238E27FC236}">
                <a16:creationId xmlns:a16="http://schemas.microsoft.com/office/drawing/2014/main" id="{2025B31E-E09D-4C20-8355-19F5FFEA6308}"/>
              </a:ext>
            </a:extLst>
          </p:cNvPr>
          <p:cNvSpPr/>
          <p:nvPr/>
        </p:nvSpPr>
        <p:spPr>
          <a:xfrm>
            <a:off x="106507" y="4550400"/>
            <a:ext cx="160193" cy="193050"/>
          </a:xfrm>
          <a:prstGeom prst="star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星形: 五角 10">
            <a:extLst>
              <a:ext uri="{FF2B5EF4-FFF2-40B4-BE49-F238E27FC236}">
                <a16:creationId xmlns:a16="http://schemas.microsoft.com/office/drawing/2014/main" id="{F928C16C-F41A-4C68-85C6-B887439DF185}"/>
              </a:ext>
            </a:extLst>
          </p:cNvPr>
          <p:cNvSpPr/>
          <p:nvPr/>
        </p:nvSpPr>
        <p:spPr>
          <a:xfrm>
            <a:off x="5660255" y="3409950"/>
            <a:ext cx="160193" cy="193050"/>
          </a:xfrm>
          <a:prstGeom prst="star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星形: 五角 12">
            <a:extLst>
              <a:ext uri="{FF2B5EF4-FFF2-40B4-BE49-F238E27FC236}">
                <a16:creationId xmlns:a16="http://schemas.microsoft.com/office/drawing/2014/main" id="{571E05F4-BBED-472B-BA15-3ABD3C8D8D02}"/>
              </a:ext>
            </a:extLst>
          </p:cNvPr>
          <p:cNvSpPr/>
          <p:nvPr/>
        </p:nvSpPr>
        <p:spPr>
          <a:xfrm>
            <a:off x="10307782" y="6215520"/>
            <a:ext cx="160193" cy="193050"/>
          </a:xfrm>
          <a:prstGeom prst="star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星形: 五角 13">
            <a:extLst>
              <a:ext uri="{FF2B5EF4-FFF2-40B4-BE49-F238E27FC236}">
                <a16:creationId xmlns:a16="http://schemas.microsoft.com/office/drawing/2014/main" id="{1481ADDF-323B-4DE9-B965-CF25ACEC714C}"/>
              </a:ext>
            </a:extLst>
          </p:cNvPr>
          <p:cNvSpPr/>
          <p:nvPr/>
        </p:nvSpPr>
        <p:spPr>
          <a:xfrm>
            <a:off x="4488007" y="6225045"/>
            <a:ext cx="160193" cy="193050"/>
          </a:xfrm>
          <a:prstGeom prst="star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DEC98417-DFC6-415E-9CDD-D6718C24941E}"/>
              </a:ext>
            </a:extLst>
          </p:cNvPr>
          <p:cNvSpPr/>
          <p:nvPr/>
        </p:nvSpPr>
        <p:spPr>
          <a:xfrm>
            <a:off x="8621480" y="6438730"/>
            <a:ext cx="2732320" cy="276999"/>
          </a:xfrm>
          <a:prstGeom prst="rect">
            <a:avLst/>
          </a:prstGeom>
          <a:noFill/>
        </p:spPr>
        <p:txBody>
          <a:bodyPr wrap="square" lIns="91440" tIns="45720" rIns="91440" bIns="45720">
            <a:spAutoFit/>
          </a:bodyPr>
          <a:lstStyle/>
          <a:p>
            <a:r>
              <a:rPr lang="en-US" altLang="zh-CN" sz="1200" dirty="0">
                <a:ln w="0"/>
                <a:solidFill>
                  <a:srgbClr val="C00000"/>
                </a:solidFill>
                <a:effectLst>
                  <a:outerShdw blurRad="38100" dist="19050" dir="2700000" algn="tl" rotWithShape="0">
                    <a:schemeClr val="dk1">
                      <a:alpha val="40000"/>
                    </a:schemeClr>
                  </a:outerShdw>
                </a:effectLst>
              </a:rPr>
              <a:t>Delete</a:t>
            </a:r>
            <a:r>
              <a:rPr lang="zh-CN" altLang="en-US" sz="1200" dirty="0">
                <a:ln w="0"/>
                <a:solidFill>
                  <a:srgbClr val="C00000"/>
                </a:solidFill>
                <a:effectLst>
                  <a:outerShdw blurRad="38100" dist="19050" dir="2700000" algn="tl" rotWithShape="0">
                    <a:schemeClr val="dk1">
                      <a:alpha val="40000"/>
                    </a:schemeClr>
                  </a:outerShdw>
                </a:effectLst>
              </a:rPr>
              <a:t> </a:t>
            </a:r>
            <a:r>
              <a:rPr lang="en-US" altLang="zh-CN" sz="1200" dirty="0">
                <a:ln w="0"/>
                <a:solidFill>
                  <a:srgbClr val="C00000"/>
                </a:solidFill>
                <a:effectLst>
                  <a:outerShdw blurRad="38100" dist="19050" dir="2700000" algn="tl" rotWithShape="0">
                    <a:schemeClr val="dk1">
                      <a:alpha val="40000"/>
                    </a:schemeClr>
                  </a:outerShdw>
                </a:effectLst>
              </a:rPr>
              <a:t>from</a:t>
            </a:r>
            <a:r>
              <a:rPr lang="zh-CN" altLang="en-US" sz="1200" dirty="0">
                <a:ln w="0"/>
                <a:solidFill>
                  <a:srgbClr val="C00000"/>
                </a:solidFill>
                <a:effectLst>
                  <a:outerShdw blurRad="38100" dist="19050" dir="2700000" algn="tl" rotWithShape="0">
                    <a:schemeClr val="dk1">
                      <a:alpha val="40000"/>
                    </a:schemeClr>
                  </a:outerShdw>
                </a:effectLst>
              </a:rPr>
              <a:t> </a:t>
            </a:r>
            <a:r>
              <a:rPr lang="en-US" altLang="zh-CN" sz="1200" dirty="0">
                <a:ln w="0"/>
                <a:solidFill>
                  <a:srgbClr val="C00000"/>
                </a:solidFill>
                <a:effectLst>
                  <a:outerShdw blurRad="38100" dist="19050" dir="2700000" algn="tl" rotWithShape="0">
                    <a:schemeClr val="dk1">
                      <a:alpha val="40000"/>
                    </a:schemeClr>
                  </a:outerShdw>
                </a:effectLst>
              </a:rPr>
              <a:t>generic table and free</a:t>
            </a:r>
            <a:endParaRPr lang="zh-CN" altLang="en-US" sz="1200" b="0" cap="none" spc="0" dirty="0">
              <a:ln w="0"/>
              <a:solidFill>
                <a:srgbClr val="C00000"/>
              </a:solidFill>
              <a:effectLst>
                <a:outerShdw blurRad="38100" dist="19050" dir="2700000" algn="tl" rotWithShape="0">
                  <a:schemeClr val="dk1">
                    <a:alpha val="40000"/>
                  </a:schemeClr>
                </a:outerShdw>
              </a:effectLst>
            </a:endParaRPr>
          </a:p>
        </p:txBody>
      </p:sp>
      <p:sp>
        <p:nvSpPr>
          <p:cNvPr id="17" name="箭头: 圆角右 16">
            <a:extLst>
              <a:ext uri="{FF2B5EF4-FFF2-40B4-BE49-F238E27FC236}">
                <a16:creationId xmlns:a16="http://schemas.microsoft.com/office/drawing/2014/main" id="{0F0CDD9B-78CD-4836-A77B-36D470FB1575}"/>
              </a:ext>
            </a:extLst>
          </p:cNvPr>
          <p:cNvSpPr/>
          <p:nvPr/>
        </p:nvSpPr>
        <p:spPr>
          <a:xfrm rot="15873449">
            <a:off x="8401916" y="6393474"/>
            <a:ext cx="268055" cy="276999"/>
          </a:xfrm>
          <a:prstGeom prst="ben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0682817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789709" y="1571625"/>
            <a:ext cx="105156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RtlDeleteElementGenericTableAvl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not only deletes a specified element from a generic table, but also free the specified element.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vmbusr!ChUnmapGpadlView</a:t>
            </a:r>
            <a:r>
              <a:rPr lang="en-US" altLang="zh-CN" dirty="0">
                <a:solidFill>
                  <a:sysClr val="windowText" lastClr="000000"/>
                </a:solidFill>
                <a:latin typeface="等线" panose="020F0502020204030204"/>
                <a:ea typeface="等线" panose="02010600030101010101" pitchFamily="2" charset="-122"/>
              </a:rPr>
              <a:t>’s second parameter is “</a:t>
            </a:r>
            <a:r>
              <a:rPr lang="en-US" altLang="zh-CN" b="1" dirty="0" err="1">
                <a:solidFill>
                  <a:sysClr val="windowText" lastClr="000000"/>
                </a:solidFill>
                <a:latin typeface="等线" panose="020F0502020204030204"/>
                <a:ea typeface="等线" panose="02010600030101010101" pitchFamily="2" charset="-122"/>
              </a:rPr>
              <a:t>gpadl_handle</a:t>
            </a:r>
            <a:r>
              <a:rPr lang="en-US" altLang="zh-CN" dirty="0">
                <a:solidFill>
                  <a:sysClr val="windowText" lastClr="000000"/>
                </a:solidFill>
                <a:latin typeface="等线" panose="020F0502020204030204"/>
                <a:ea typeface="等线" panose="02010600030101010101" pitchFamily="2" charset="-122"/>
              </a:rPr>
              <a:t>”, “</a:t>
            </a:r>
            <a:r>
              <a:rPr lang="en-US" altLang="zh-CN" b="1" dirty="0" err="1">
                <a:solidFill>
                  <a:sysClr val="windowText" lastClr="000000"/>
                </a:solidFill>
                <a:latin typeface="等线" panose="020F0502020204030204"/>
                <a:ea typeface="等线" panose="02010600030101010101" pitchFamily="2" charset="-122"/>
              </a:rPr>
              <a:t>gpadl_handle</a:t>
            </a:r>
            <a:r>
              <a:rPr lang="en-US" altLang="zh-CN" dirty="0">
                <a:solidFill>
                  <a:sysClr val="windowText" lastClr="000000"/>
                </a:solidFill>
                <a:latin typeface="等线" panose="020F0502020204030204"/>
                <a:ea typeface="等线" panose="02010600030101010101" pitchFamily="2" charset="-122"/>
              </a:rPr>
              <a:t>” can be controlled by Guest Machine.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208439384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789709" y="1571625"/>
            <a:ext cx="105156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RtlDeleteElementGenericTableAvl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not only deletes a specified element from a generic table, but also free the specified element.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vmbusr!ChUnmapGpadlView</a:t>
            </a:r>
            <a:r>
              <a:rPr lang="en-US" altLang="zh-CN" dirty="0">
                <a:solidFill>
                  <a:sysClr val="windowText" lastClr="000000"/>
                </a:solidFill>
                <a:latin typeface="等线" panose="020F0502020204030204"/>
                <a:ea typeface="等线" panose="02010600030101010101" pitchFamily="2" charset="-122"/>
              </a:rPr>
              <a:t>’s second parameter is “</a:t>
            </a:r>
            <a:r>
              <a:rPr lang="en-US" altLang="zh-CN" b="1" dirty="0" err="1">
                <a:solidFill>
                  <a:sysClr val="windowText" lastClr="000000"/>
                </a:solidFill>
                <a:latin typeface="等线" panose="020F0502020204030204"/>
                <a:ea typeface="等线" panose="02010600030101010101" pitchFamily="2" charset="-122"/>
              </a:rPr>
              <a:t>gpadl_handle</a:t>
            </a:r>
            <a:r>
              <a:rPr lang="en-US" altLang="zh-CN" dirty="0">
                <a:solidFill>
                  <a:sysClr val="windowText" lastClr="000000"/>
                </a:solidFill>
                <a:latin typeface="等线" panose="020F0502020204030204"/>
                <a:ea typeface="等线" panose="02010600030101010101" pitchFamily="2" charset="-122"/>
              </a:rPr>
              <a:t>”, “</a:t>
            </a:r>
            <a:r>
              <a:rPr lang="en-US" altLang="zh-CN" b="1" dirty="0" err="1">
                <a:solidFill>
                  <a:sysClr val="windowText" lastClr="000000"/>
                </a:solidFill>
                <a:latin typeface="等线" panose="020F0502020204030204"/>
                <a:ea typeface="等线" panose="02010600030101010101" pitchFamily="2" charset="-122"/>
              </a:rPr>
              <a:t>gpadl_handle</a:t>
            </a:r>
            <a:r>
              <a:rPr lang="en-US" altLang="zh-CN" dirty="0">
                <a:solidFill>
                  <a:sysClr val="windowText" lastClr="000000"/>
                </a:solidFill>
                <a:latin typeface="等线" panose="020F0502020204030204"/>
                <a:ea typeface="等线" panose="02010600030101010101" pitchFamily="2" charset="-122"/>
              </a:rPr>
              <a:t>” can be controlled by Guest Machine.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83E7A3FE-0E1E-4297-BDF6-C60BB5D13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531" y="1485900"/>
            <a:ext cx="7844340" cy="5278045"/>
          </a:xfrm>
          <a:prstGeom prst="rect">
            <a:avLst/>
          </a:prstGeom>
        </p:spPr>
      </p:pic>
      <p:sp>
        <p:nvSpPr>
          <p:cNvPr id="6" name="星形: 五角 5">
            <a:extLst>
              <a:ext uri="{FF2B5EF4-FFF2-40B4-BE49-F238E27FC236}">
                <a16:creationId xmlns:a16="http://schemas.microsoft.com/office/drawing/2014/main" id="{4C54D123-44F7-4621-9723-F2D39773AFE8}"/>
              </a:ext>
            </a:extLst>
          </p:cNvPr>
          <p:cNvSpPr/>
          <p:nvPr/>
        </p:nvSpPr>
        <p:spPr>
          <a:xfrm>
            <a:off x="2480761" y="4610100"/>
            <a:ext cx="243390" cy="217169"/>
          </a:xfrm>
          <a:prstGeom prst="star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F5574D05-55A1-4017-9417-70A64D2CF563}"/>
              </a:ext>
            </a:extLst>
          </p:cNvPr>
          <p:cNvSpPr/>
          <p:nvPr/>
        </p:nvSpPr>
        <p:spPr>
          <a:xfrm>
            <a:off x="7877934" y="3629653"/>
            <a:ext cx="4314066" cy="369332"/>
          </a:xfrm>
          <a:prstGeom prst="rect">
            <a:avLst/>
          </a:prstGeom>
          <a:noFill/>
        </p:spPr>
        <p:txBody>
          <a:bodyPr wrap="none" lIns="91440" tIns="45720" rIns="91440" bIns="45720">
            <a:spAutoFit/>
          </a:bodyPr>
          <a:lstStyle/>
          <a:p>
            <a:pPr algn="ctr"/>
            <a:r>
              <a:rPr lang="en-US" altLang="zh-CN" b="1" cap="none" spc="0" dirty="0">
                <a:ln w="0"/>
                <a:solidFill>
                  <a:srgbClr val="C00000"/>
                </a:solidFill>
                <a:effectLst>
                  <a:outerShdw blurRad="38100" dist="25400" dir="5400000" algn="ctr" rotWithShape="0">
                    <a:srgbClr val="6E747A">
                      <a:alpha val="43000"/>
                    </a:srgbClr>
                  </a:outerShdw>
                </a:effectLst>
              </a:rPr>
              <a:t>Reference: Linux Kernel Source Tree</a:t>
            </a:r>
            <a:endParaRPr lang="zh-CN" altLang="en-US" b="1" cap="none" spc="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5250055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5" y="1571625"/>
            <a:ext cx="1152525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altLang="zh-CN" dirty="0">
                <a:solidFill>
                  <a:sysClr val="windowText" lastClr="000000"/>
                </a:solidFill>
                <a:latin typeface="等线" panose="020F0502020204030204"/>
                <a:ea typeface="等线" panose="02010600030101010101" pitchFamily="2" charset="-122"/>
              </a:rPr>
              <a:t>   Important information about </a:t>
            </a:r>
            <a:r>
              <a:rPr lang="en-US" altLang="zh-CN" b="1" dirty="0">
                <a:solidFill>
                  <a:sysClr val="windowText" lastClr="000000"/>
                </a:solidFill>
                <a:latin typeface="等线" panose="020F0502020204030204"/>
                <a:ea typeface="等线" panose="02010600030101010101" pitchFamily="2" charset="-122"/>
              </a:rPr>
              <a:t>vmbusr!ChUnmapGpadlView</a:t>
            </a:r>
          </a:p>
          <a:p>
            <a:pPr marL="0" indent="0">
              <a:buNone/>
              <a:defRPr/>
            </a:pPr>
            <a:endParaRPr lang="en-US" altLang="zh-CN" dirty="0">
              <a:solidFill>
                <a:sysClr val="windowText" lastClr="000000"/>
              </a:solidFill>
              <a:latin typeface="等线" panose="020F0502020204030204"/>
              <a:ea typeface="等线" panose="02010600030101010101" pitchFamily="2" charset="-122"/>
            </a:endParaRPr>
          </a:p>
          <a:p>
            <a:pPr>
              <a:buFont typeface="Wingdings" panose="05000000000000000000" pitchFamily="2" charset="2"/>
              <a:buChar char="Ø"/>
              <a:defRPr/>
            </a:pPr>
            <a:r>
              <a:rPr lang="en-US" altLang="zh-CN" dirty="0">
                <a:solidFill>
                  <a:sysClr val="windowText" lastClr="000000"/>
                </a:solidFill>
                <a:latin typeface="等线" panose="020F0502020204030204"/>
                <a:ea typeface="等线" panose="02010600030101010101" pitchFamily="2" charset="-122"/>
              </a:rPr>
              <a:t>vmbusr!ChUnmapGpadlView will running at a multithreaded environment; Actually </a:t>
            </a:r>
            <a:r>
              <a:rPr lang="en-US" altLang="zh-CN" b="1" dirty="0">
                <a:solidFill>
                  <a:sysClr val="windowText" lastClr="000000"/>
                </a:solidFill>
                <a:latin typeface="等线" panose="020F0502020204030204"/>
                <a:ea typeface="等线" panose="02010600030101010101" pitchFamily="2" charset="-122"/>
              </a:rPr>
              <a:t>Multi-core</a:t>
            </a:r>
            <a:r>
              <a:rPr lang="en-US" altLang="zh-CN" dirty="0">
                <a:solidFill>
                  <a:sysClr val="windowText" lastClr="000000"/>
                </a:solidFill>
                <a:latin typeface="等线" panose="020F0502020204030204"/>
                <a:ea typeface="等线" panose="02010600030101010101" pitchFamily="2" charset="-122"/>
              </a:rPr>
              <a:t> processor environment.</a:t>
            </a:r>
          </a:p>
          <a:p>
            <a:pPr>
              <a:buFont typeface="Wingdings" panose="05000000000000000000" pitchFamily="2" charset="2"/>
              <a:buChar char="Ø"/>
              <a:defRPr/>
            </a:pPr>
            <a:r>
              <a:rPr lang="en-US" altLang="zh-CN" dirty="0">
                <a:solidFill>
                  <a:sysClr val="windowText" lastClr="000000"/>
                </a:solidFill>
                <a:latin typeface="等线" panose="020F0502020204030204"/>
                <a:ea typeface="等线" panose="02010600030101010101" pitchFamily="2" charset="-122"/>
              </a:rPr>
              <a:t>vmbusr!ChUnmapGpadlView second parameter controlled by Guest data(</a:t>
            </a:r>
            <a:r>
              <a:rPr lang="en-US" altLang="zh-CN" b="1" dirty="0" err="1">
                <a:solidFill>
                  <a:sysClr val="windowText" lastClr="000000"/>
                </a:solidFill>
                <a:latin typeface="等线" panose="020F0502020204030204"/>
                <a:ea typeface="等线" panose="02010600030101010101" pitchFamily="2" charset="-122"/>
              </a:rPr>
              <a:t>gpadl_handle</a:t>
            </a:r>
            <a:r>
              <a:rPr lang="en-US" altLang="zh-CN" dirty="0">
                <a:solidFill>
                  <a:sysClr val="windowText" lastClr="000000"/>
                </a:solidFill>
                <a:latin typeface="等线" panose="020F0502020204030204"/>
                <a:ea typeface="等线" panose="02010600030101010101" pitchFamily="2" charset="-122"/>
              </a:rPr>
              <a:t>), and the first parameter can be controlled by what channel we use indirectly; </a:t>
            </a:r>
          </a:p>
          <a:p>
            <a:pPr marL="0" indent="0">
              <a:buNone/>
              <a:defRPr/>
            </a:pPr>
            <a:endParaRPr lang="en-US" altLang="zh-CN" dirty="0">
              <a:solidFill>
                <a:sysClr val="windowText" lastClr="000000"/>
              </a:solidFill>
              <a:latin typeface="等线" panose="020F0502020204030204"/>
              <a:ea typeface="等线" panose="02010600030101010101" pitchFamily="2" charset="-122"/>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2" name="爆炸形: 14 pt  1">
            <a:extLst>
              <a:ext uri="{FF2B5EF4-FFF2-40B4-BE49-F238E27FC236}">
                <a16:creationId xmlns:a16="http://schemas.microsoft.com/office/drawing/2014/main" id="{07CE9DD7-2F5E-4116-BED2-FBC6BFE2A1ED}"/>
              </a:ext>
            </a:extLst>
          </p:cNvPr>
          <p:cNvSpPr/>
          <p:nvPr/>
        </p:nvSpPr>
        <p:spPr>
          <a:xfrm>
            <a:off x="333375" y="1590675"/>
            <a:ext cx="352425" cy="419100"/>
          </a:xfrm>
          <a:prstGeom prst="irregularSeal2">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56682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0B123EEB-DCE0-4431-89EF-DB253E22FF4E}"/>
              </a:ext>
            </a:extLst>
          </p:cNvPr>
          <p:cNvSpPr txBox="1">
            <a:spLocks/>
          </p:cNvSpPr>
          <p:nvPr/>
        </p:nvSpPr>
        <p:spPr>
          <a:xfrm>
            <a:off x="838200" y="593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Architecture - Hypervisor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14" name="矩形 13">
            <a:extLst>
              <a:ext uri="{FF2B5EF4-FFF2-40B4-BE49-F238E27FC236}">
                <a16:creationId xmlns:a16="http://schemas.microsoft.com/office/drawing/2014/main" id="{3F1857F6-7B1B-4BEA-956D-C61A6F5522CC}"/>
              </a:ext>
            </a:extLst>
          </p:cNvPr>
          <p:cNvSpPr/>
          <p:nvPr/>
        </p:nvSpPr>
        <p:spPr>
          <a:xfrm>
            <a:off x="838200" y="2054225"/>
            <a:ext cx="10515600" cy="4351338"/>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Hypervisor</a:t>
            </a:r>
            <a:endParaRPr kumimoji="0" lang="zh-CN" altLang="en-US" sz="32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2C4B8254-8B5C-40AE-865D-8EBB24F5B592}"/>
              </a:ext>
            </a:extLst>
          </p:cNvPr>
          <p:cNvSpPr/>
          <p:nvPr/>
        </p:nvSpPr>
        <p:spPr>
          <a:xfrm>
            <a:off x="2183218" y="2915092"/>
            <a:ext cx="2651051" cy="1311349"/>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hvix64.exe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(Intel CPU)</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8F99CE37-0FC9-4022-AB09-14C589D0A1A3}"/>
              </a:ext>
            </a:extLst>
          </p:cNvPr>
          <p:cNvSpPr/>
          <p:nvPr/>
        </p:nvSpPr>
        <p:spPr>
          <a:xfrm>
            <a:off x="7357731" y="2915091"/>
            <a:ext cx="2651051" cy="1311349"/>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hvax64.exe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(AMD CPU)</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9229AEF8-CFEE-403E-A0C8-D7CE8DF5539A}"/>
              </a:ext>
            </a:extLst>
          </p:cNvPr>
          <p:cNvSpPr/>
          <p:nvPr/>
        </p:nvSpPr>
        <p:spPr>
          <a:xfrm>
            <a:off x="1488557" y="4550457"/>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Memory Management</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94D6C0E8-B0C8-4CA0-8722-B416348C0135}"/>
              </a:ext>
            </a:extLst>
          </p:cNvPr>
          <p:cNvSpPr/>
          <p:nvPr/>
        </p:nvSpPr>
        <p:spPr>
          <a:xfrm>
            <a:off x="1488557" y="5495260"/>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VM-Exit Handlers</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64948194-EC9F-46F5-9C81-2D30CB76696B}"/>
              </a:ext>
            </a:extLst>
          </p:cNvPr>
          <p:cNvSpPr/>
          <p:nvPr/>
        </p:nvSpPr>
        <p:spPr>
          <a:xfrm>
            <a:off x="4879015" y="5495260"/>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Nested Virtualization</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5CACF914-7BCA-47C4-B0D1-7FE5079C347B}"/>
              </a:ext>
            </a:extLst>
          </p:cNvPr>
          <p:cNvSpPr/>
          <p:nvPr/>
        </p:nvSpPr>
        <p:spPr>
          <a:xfrm>
            <a:off x="8435163" y="5495260"/>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etc...</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E6E05CFB-AFB9-4212-B392-B0D0FC028D60}"/>
              </a:ext>
            </a:extLst>
          </p:cNvPr>
          <p:cNvSpPr/>
          <p:nvPr/>
        </p:nvSpPr>
        <p:spPr>
          <a:xfrm>
            <a:off x="8435163" y="4550457"/>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APIC Virtualization</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4CC8DA61-6FC0-4226-AFC9-E7D6F3A2AEA0}"/>
              </a:ext>
            </a:extLst>
          </p:cNvPr>
          <p:cNvSpPr/>
          <p:nvPr/>
        </p:nvSpPr>
        <p:spPr>
          <a:xfrm>
            <a:off x="4876800" y="4550457"/>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MSRs Virtualization</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561396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789709" y="1571625"/>
            <a:ext cx="105156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3F32667C-5F9F-4A31-B989-D2650A132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09" y="1946061"/>
            <a:ext cx="7935432" cy="4105848"/>
          </a:xfrm>
          <a:prstGeom prst="rect">
            <a:avLst/>
          </a:prstGeom>
        </p:spPr>
      </p:pic>
      <p:sp>
        <p:nvSpPr>
          <p:cNvPr id="6" name="矩形 5">
            <a:extLst>
              <a:ext uri="{FF2B5EF4-FFF2-40B4-BE49-F238E27FC236}">
                <a16:creationId xmlns:a16="http://schemas.microsoft.com/office/drawing/2014/main" id="{747CDDC6-9950-4113-9FDB-85301E8AA418}"/>
              </a:ext>
            </a:extLst>
          </p:cNvPr>
          <p:cNvSpPr/>
          <p:nvPr/>
        </p:nvSpPr>
        <p:spPr>
          <a:xfrm>
            <a:off x="118509" y="3710353"/>
            <a:ext cx="7935432" cy="263770"/>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矩形 6">
            <a:extLst>
              <a:ext uri="{FF2B5EF4-FFF2-40B4-BE49-F238E27FC236}">
                <a16:creationId xmlns:a16="http://schemas.microsoft.com/office/drawing/2014/main" id="{050D9783-4B37-449B-9606-3A8A54B51627}"/>
              </a:ext>
            </a:extLst>
          </p:cNvPr>
          <p:cNvSpPr/>
          <p:nvPr/>
        </p:nvSpPr>
        <p:spPr>
          <a:xfrm>
            <a:off x="118509" y="3975539"/>
            <a:ext cx="7935432" cy="1224000"/>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矩形 8">
            <a:extLst>
              <a:ext uri="{FF2B5EF4-FFF2-40B4-BE49-F238E27FC236}">
                <a16:creationId xmlns:a16="http://schemas.microsoft.com/office/drawing/2014/main" id="{A24ADC3E-46A7-40DB-8E14-BA9EA767004A}"/>
              </a:ext>
            </a:extLst>
          </p:cNvPr>
          <p:cNvSpPr/>
          <p:nvPr/>
        </p:nvSpPr>
        <p:spPr>
          <a:xfrm>
            <a:off x="118509" y="5200761"/>
            <a:ext cx="7935432" cy="504000"/>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文本框 9">
            <a:extLst>
              <a:ext uri="{FF2B5EF4-FFF2-40B4-BE49-F238E27FC236}">
                <a16:creationId xmlns:a16="http://schemas.microsoft.com/office/drawing/2014/main" id="{35E62B73-0FEB-4506-8397-B3950121E741}"/>
              </a:ext>
            </a:extLst>
          </p:cNvPr>
          <p:cNvSpPr txBox="1"/>
          <p:nvPr/>
        </p:nvSpPr>
        <p:spPr>
          <a:xfrm>
            <a:off x="5498123" y="3601103"/>
            <a:ext cx="14184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70C0"/>
                </a:solidFill>
                <a:effectLst/>
                <a:uFillTx/>
                <a:latin typeface="Asap SemiBold"/>
                <a:ea typeface="Asap SemiBold"/>
                <a:cs typeface="Asap SemiBold"/>
                <a:sym typeface="Asap SemiBold"/>
              </a:rPr>
              <a:t>State-1</a:t>
            </a:r>
            <a:endParaRPr kumimoji="0" lang="zh-CN" altLang="en-US" sz="2400" b="0" i="0" u="none" strike="noStrike" cap="none" spc="0" normalizeH="0" baseline="0" dirty="0">
              <a:ln>
                <a:noFill/>
              </a:ln>
              <a:solidFill>
                <a:srgbClr val="0070C0"/>
              </a:solidFill>
              <a:effectLst/>
              <a:uFillTx/>
              <a:latin typeface="Asap SemiBold"/>
              <a:ea typeface="Asap SemiBold"/>
              <a:cs typeface="Asap SemiBold"/>
              <a:sym typeface="Asap SemiBold"/>
            </a:endParaRPr>
          </a:p>
        </p:txBody>
      </p:sp>
      <p:sp>
        <p:nvSpPr>
          <p:cNvPr id="11" name="文本框 10">
            <a:extLst>
              <a:ext uri="{FF2B5EF4-FFF2-40B4-BE49-F238E27FC236}">
                <a16:creationId xmlns:a16="http://schemas.microsoft.com/office/drawing/2014/main" id="{6CBD69A2-2222-480E-A886-5C65F71CB249}"/>
              </a:ext>
            </a:extLst>
          </p:cNvPr>
          <p:cNvSpPr txBox="1"/>
          <p:nvPr/>
        </p:nvSpPr>
        <p:spPr>
          <a:xfrm>
            <a:off x="5999018" y="4245273"/>
            <a:ext cx="14184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B050"/>
                </a:solidFill>
                <a:effectLst/>
                <a:uFillTx/>
                <a:latin typeface="Asap SemiBold"/>
                <a:ea typeface="Asap SemiBold"/>
                <a:cs typeface="Asap SemiBold"/>
                <a:sym typeface="Asap SemiBold"/>
              </a:rPr>
              <a:t>State-2</a:t>
            </a:r>
            <a:endParaRPr kumimoji="0" lang="zh-CN" altLang="en-US" sz="2400" b="0" i="0" u="none" strike="noStrike" cap="none" spc="0" normalizeH="0" baseline="0" dirty="0">
              <a:ln>
                <a:noFill/>
              </a:ln>
              <a:solidFill>
                <a:srgbClr val="00B050"/>
              </a:solidFill>
              <a:effectLst/>
              <a:uFillTx/>
              <a:latin typeface="Asap SemiBold"/>
              <a:ea typeface="Asap SemiBold"/>
              <a:cs typeface="Asap SemiBold"/>
              <a:sym typeface="Asap SemiBold"/>
            </a:endParaRPr>
          </a:p>
        </p:txBody>
      </p:sp>
      <p:sp>
        <p:nvSpPr>
          <p:cNvPr id="12" name="文本框 11">
            <a:extLst>
              <a:ext uri="{FF2B5EF4-FFF2-40B4-BE49-F238E27FC236}">
                <a16:creationId xmlns:a16="http://schemas.microsoft.com/office/drawing/2014/main" id="{4474FBCA-A849-4DBC-B0BB-EC46583B2DFA}"/>
              </a:ext>
            </a:extLst>
          </p:cNvPr>
          <p:cNvSpPr txBox="1"/>
          <p:nvPr/>
        </p:nvSpPr>
        <p:spPr>
          <a:xfrm>
            <a:off x="5873262" y="5166685"/>
            <a:ext cx="14184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Asap SemiBold"/>
                <a:ea typeface="Asap SemiBold"/>
                <a:cs typeface="Asap SemiBold"/>
                <a:sym typeface="Asap SemiBold"/>
              </a:rPr>
              <a:t>State-3</a:t>
            </a:r>
            <a:endParaRPr kumimoji="0" lang="zh-CN" altLang="en-US" sz="24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
        <p:nvSpPr>
          <p:cNvPr id="13" name="箭头: 右 12">
            <a:extLst>
              <a:ext uri="{FF2B5EF4-FFF2-40B4-BE49-F238E27FC236}">
                <a16:creationId xmlns:a16="http://schemas.microsoft.com/office/drawing/2014/main" id="{B91D966B-9195-4981-8E9D-174225368846}"/>
              </a:ext>
            </a:extLst>
          </p:cNvPr>
          <p:cNvSpPr/>
          <p:nvPr/>
        </p:nvSpPr>
        <p:spPr>
          <a:xfrm>
            <a:off x="8194431" y="3601103"/>
            <a:ext cx="422031" cy="3730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1522DCCC-4D4E-4C24-AF6B-ABBF70EACB80}"/>
              </a:ext>
            </a:extLst>
          </p:cNvPr>
          <p:cNvSpPr/>
          <p:nvPr/>
        </p:nvSpPr>
        <p:spPr>
          <a:xfrm>
            <a:off x="8979877" y="1289538"/>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5" name="矩形 14">
            <a:extLst>
              <a:ext uri="{FF2B5EF4-FFF2-40B4-BE49-F238E27FC236}">
                <a16:creationId xmlns:a16="http://schemas.microsoft.com/office/drawing/2014/main" id="{5DABC4FD-1BF0-4D6C-AF84-359AD572C9CD}"/>
              </a:ext>
            </a:extLst>
          </p:cNvPr>
          <p:cNvSpPr/>
          <p:nvPr/>
        </p:nvSpPr>
        <p:spPr>
          <a:xfrm>
            <a:off x="8979877" y="2022926"/>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6" name="矩形 15">
            <a:extLst>
              <a:ext uri="{FF2B5EF4-FFF2-40B4-BE49-F238E27FC236}">
                <a16:creationId xmlns:a16="http://schemas.microsoft.com/office/drawing/2014/main" id="{901127FC-37FF-4D48-90BE-260983A2A90C}"/>
              </a:ext>
            </a:extLst>
          </p:cNvPr>
          <p:cNvSpPr/>
          <p:nvPr/>
        </p:nvSpPr>
        <p:spPr>
          <a:xfrm>
            <a:off x="8979877" y="3177044"/>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7" name="矩形 16">
            <a:extLst>
              <a:ext uri="{FF2B5EF4-FFF2-40B4-BE49-F238E27FC236}">
                <a16:creationId xmlns:a16="http://schemas.microsoft.com/office/drawing/2014/main" id="{954273A8-2E8F-4253-821D-1BA7EC9C3CE9}"/>
              </a:ext>
            </a:extLst>
          </p:cNvPr>
          <p:cNvSpPr/>
          <p:nvPr/>
        </p:nvSpPr>
        <p:spPr>
          <a:xfrm>
            <a:off x="8979877" y="4329044"/>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54020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3374" y="1571625"/>
            <a:ext cx="1151572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solidFill>
                  <a:sysClr val="windowText" lastClr="000000"/>
                </a:solidFill>
                <a:latin typeface="等线" panose="020F0502020204030204"/>
                <a:ea typeface="等线" panose="02010600030101010101" pitchFamily="2" charset="-122"/>
              </a:rPr>
              <a:t>Assume the following situation:</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There are two threads: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&amp;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Running on different CPUs.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ThreadA</a:t>
            </a:r>
            <a:r>
              <a:rPr lang="en-US" altLang="zh-CN" dirty="0">
                <a:solidFill>
                  <a:sysClr val="windowText" lastClr="000000"/>
                </a:solidFill>
                <a:latin typeface="等线" panose="020F0502020204030204"/>
                <a:ea typeface="等线" panose="02010600030101010101" pitchFamily="2" charset="-122"/>
              </a:rPr>
              <a:t> &amp; </a:t>
            </a:r>
            <a:r>
              <a:rPr lang="en-US" altLang="zh-CN" dirty="0" err="1">
                <a:solidFill>
                  <a:sysClr val="windowText" lastClr="000000"/>
                </a:solidFill>
                <a:latin typeface="等线" panose="020F0502020204030204"/>
                <a:ea typeface="等线" panose="02010600030101010101" pitchFamily="2" charset="-122"/>
              </a:rPr>
              <a:t>ThreadB</a:t>
            </a:r>
            <a:r>
              <a:rPr lang="en-US" altLang="zh-CN" dirty="0">
                <a:solidFill>
                  <a:sysClr val="windowText" lastClr="000000"/>
                </a:solidFill>
                <a:latin typeface="等线" panose="020F0502020204030204"/>
                <a:ea typeface="等线" panose="02010600030101010101" pitchFamily="2" charset="-122"/>
              </a:rPr>
              <a:t> will running to </a:t>
            </a:r>
            <a:r>
              <a:rPr lang="en-US" altLang="zh-CN" dirty="0" err="1">
                <a:solidFill>
                  <a:sysClr val="windowText" lastClr="000000"/>
                </a:solidFill>
                <a:latin typeface="等线" panose="020F0502020204030204"/>
                <a:ea typeface="等线" panose="02010600030101010101" pitchFamily="2" charset="-122"/>
              </a:rPr>
              <a:t>vmbusr!ChUnmapGpadlView</a:t>
            </a:r>
            <a:r>
              <a:rPr lang="en-US" altLang="zh-CN" dirty="0">
                <a:solidFill>
                  <a:sysClr val="windowText" lastClr="000000"/>
                </a:solidFill>
                <a:latin typeface="等线" panose="020F0502020204030204"/>
                <a:ea typeface="等线" panose="02010600030101010101" pitchFamily="2" charset="-122"/>
              </a:rPr>
              <a:t> at the same time.</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Both of two threads call function vmbusr!ChUnmapGpadlView have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SAME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parameter.</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 little more faster than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2" name="星形: 四角 1">
            <a:extLst>
              <a:ext uri="{FF2B5EF4-FFF2-40B4-BE49-F238E27FC236}">
                <a16:creationId xmlns:a16="http://schemas.microsoft.com/office/drawing/2014/main" id="{540515CD-20F4-4C36-9931-BFB816EC1B6F}"/>
              </a:ext>
            </a:extLst>
          </p:cNvPr>
          <p:cNvSpPr/>
          <p:nvPr/>
        </p:nvSpPr>
        <p:spPr>
          <a:xfrm>
            <a:off x="295274" y="1609724"/>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07240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1</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first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acquire the spinlock(spinlock address : v2+0x3c0) and into a critical region. (State-1)</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the same time,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waiting for the spinlock.</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7643446" y="2269110"/>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7681984" y="2136833"/>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54695" y="2512397"/>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4" name="直接箭头连接符 23">
            <a:extLst>
              <a:ext uri="{FF2B5EF4-FFF2-40B4-BE49-F238E27FC236}">
                <a16:creationId xmlns:a16="http://schemas.microsoft.com/office/drawing/2014/main" id="{5FB1826D-4A6D-46FA-8CBB-68C93526096B}"/>
              </a:ext>
            </a:extLst>
          </p:cNvPr>
          <p:cNvCxnSpPr/>
          <p:nvPr/>
        </p:nvCxnSpPr>
        <p:spPr>
          <a:xfrm>
            <a:off x="9577754" y="1746738"/>
            <a:ext cx="28134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FF4ADE52-E733-48C5-8D56-D08C21ACC3AB}"/>
              </a:ext>
            </a:extLst>
          </p:cNvPr>
          <p:cNvSpPr txBox="1"/>
          <p:nvPr/>
        </p:nvSpPr>
        <p:spPr>
          <a:xfrm>
            <a:off x="9226054" y="1602742"/>
            <a:ext cx="4660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wait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41304" y="1533891"/>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6564018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2</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call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RtlLookupElementGenericTableAvl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return a pointer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(State-1)</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Release the spinlock and exit the critical region.</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7643446" y="2269110"/>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7681984" y="2136833"/>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54695" y="2512397"/>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4" name="直接箭头连接符 23">
            <a:extLst>
              <a:ext uri="{FF2B5EF4-FFF2-40B4-BE49-F238E27FC236}">
                <a16:creationId xmlns:a16="http://schemas.microsoft.com/office/drawing/2014/main" id="{5FB1826D-4A6D-46FA-8CBB-68C93526096B}"/>
              </a:ext>
            </a:extLst>
          </p:cNvPr>
          <p:cNvCxnSpPr/>
          <p:nvPr/>
        </p:nvCxnSpPr>
        <p:spPr>
          <a:xfrm>
            <a:off x="9577754" y="1746738"/>
            <a:ext cx="28134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FF4ADE52-E733-48C5-8D56-D08C21ACC3AB}"/>
              </a:ext>
            </a:extLst>
          </p:cNvPr>
          <p:cNvSpPr txBox="1"/>
          <p:nvPr/>
        </p:nvSpPr>
        <p:spPr>
          <a:xfrm>
            <a:off x="9226054" y="1602742"/>
            <a:ext cx="4660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wait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41304" y="1533891"/>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文本框 6">
            <a:extLst>
              <a:ext uri="{FF2B5EF4-FFF2-40B4-BE49-F238E27FC236}">
                <a16:creationId xmlns:a16="http://schemas.microsoft.com/office/drawing/2014/main" id="{CC0D1F87-CF8E-4CD3-8C04-7134FC8585A7}"/>
              </a:ext>
            </a:extLst>
          </p:cNvPr>
          <p:cNvSpPr txBox="1"/>
          <p:nvPr/>
        </p:nvSpPr>
        <p:spPr>
          <a:xfrm>
            <a:off x="7373965" y="2909242"/>
            <a:ext cx="91409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err="1">
                <a:ln>
                  <a:noFill/>
                </a:ln>
                <a:solidFill>
                  <a:srgbClr val="FFFFFF"/>
                </a:solidFill>
                <a:effectLst/>
                <a:uFillTx/>
                <a:latin typeface="Asap SemiBold"/>
                <a:ea typeface="Asap SemiBold"/>
                <a:cs typeface="Asap SemiBold"/>
                <a:sym typeface="Asap SemiBold"/>
              </a:rPr>
              <a:t>PointerA</a:t>
            </a:r>
            <a:endParaRPr kumimoji="0" lang="zh-CN" altLang="en-US"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6228906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3</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acquire the same spinlock(spinlock address : v2+0x3c0) and into a critical region. (State-1)</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acquire spinlock and waiting for the spinlock. (State-2)</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10785224" y="2280833"/>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10823762" y="2148556"/>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54695" y="3637809"/>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4" name="直接箭头连接符 23">
            <a:extLst>
              <a:ext uri="{FF2B5EF4-FFF2-40B4-BE49-F238E27FC236}">
                <a16:creationId xmlns:a16="http://schemas.microsoft.com/office/drawing/2014/main" id="{5FB1826D-4A6D-46FA-8CBB-68C93526096B}"/>
              </a:ext>
            </a:extLst>
          </p:cNvPr>
          <p:cNvCxnSpPr/>
          <p:nvPr/>
        </p:nvCxnSpPr>
        <p:spPr>
          <a:xfrm>
            <a:off x="6435967" y="4255477"/>
            <a:ext cx="28134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FF4ADE52-E733-48C5-8D56-D08C21ACC3AB}"/>
              </a:ext>
            </a:extLst>
          </p:cNvPr>
          <p:cNvSpPr txBox="1"/>
          <p:nvPr/>
        </p:nvSpPr>
        <p:spPr>
          <a:xfrm>
            <a:off x="6084267" y="4111481"/>
            <a:ext cx="4660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wait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41304" y="2518626"/>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3890384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4</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call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RtlLookupElementGenericTableAvl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return a pointer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(State-1)</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R</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elease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the spinlock and exit the critical region.</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Two threads call function vmbusr!ChUnmapGpadlView have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SAME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parameter,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PointerB</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PointerA</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10796956" y="2269110"/>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10835494" y="2136833"/>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54695" y="3637805"/>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4" name="直接箭头连接符 23">
            <a:extLst>
              <a:ext uri="{FF2B5EF4-FFF2-40B4-BE49-F238E27FC236}">
                <a16:creationId xmlns:a16="http://schemas.microsoft.com/office/drawing/2014/main" id="{5FB1826D-4A6D-46FA-8CBB-68C93526096B}"/>
              </a:ext>
            </a:extLst>
          </p:cNvPr>
          <p:cNvCxnSpPr/>
          <p:nvPr/>
        </p:nvCxnSpPr>
        <p:spPr>
          <a:xfrm>
            <a:off x="6473213" y="4267843"/>
            <a:ext cx="28134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FF4ADE52-E733-48C5-8D56-D08C21ACC3AB}"/>
              </a:ext>
            </a:extLst>
          </p:cNvPr>
          <p:cNvSpPr txBox="1"/>
          <p:nvPr/>
        </p:nvSpPr>
        <p:spPr>
          <a:xfrm>
            <a:off x="6121513" y="4123847"/>
            <a:ext cx="4660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wait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41304" y="2518626"/>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1ADEA3D8-9AE2-450F-872F-AB6D39AFE664}"/>
              </a:ext>
            </a:extLst>
          </p:cNvPr>
          <p:cNvSpPr txBox="1"/>
          <p:nvPr/>
        </p:nvSpPr>
        <p:spPr>
          <a:xfrm>
            <a:off x="10486446" y="2909242"/>
            <a:ext cx="90608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err="1">
                <a:ln>
                  <a:noFill/>
                </a:ln>
                <a:solidFill>
                  <a:srgbClr val="FFFFFF"/>
                </a:solidFill>
                <a:effectLst/>
                <a:uFillTx/>
                <a:latin typeface="Asap SemiBold"/>
                <a:ea typeface="Asap SemiBold"/>
                <a:cs typeface="Asap SemiBold"/>
                <a:sym typeface="Asap SemiBold"/>
              </a:rPr>
              <a:t>PointerB</a:t>
            </a:r>
            <a:endParaRPr kumimoji="0" lang="zh-CN" altLang="en-US"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36387982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5</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acquire the spinlock(spinlock address : v2+0x3c0) at the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second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KeAcquireSpinLockRaiseToDpc</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into a critical region. (State-3)</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C</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all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vmbusr!ChDeleteGpadlViewIfUnreferenced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to free memory which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points to, and delete the element(</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PointerA</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from a generic table.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R</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elease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the spinlock and exit the critical region.</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7643446" y="4578556"/>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7681984" y="4446279"/>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54695" y="4786672"/>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cxnSp>
        <p:nvCxnSpPr>
          <p:cNvPr id="24" name="直接箭头连接符 23">
            <a:extLst>
              <a:ext uri="{FF2B5EF4-FFF2-40B4-BE49-F238E27FC236}">
                <a16:creationId xmlns:a16="http://schemas.microsoft.com/office/drawing/2014/main" id="{5FB1826D-4A6D-46FA-8CBB-68C93526096B}"/>
              </a:ext>
            </a:extLst>
          </p:cNvPr>
          <p:cNvCxnSpPr/>
          <p:nvPr/>
        </p:nvCxnSpPr>
        <p:spPr>
          <a:xfrm>
            <a:off x="9577754" y="4173415"/>
            <a:ext cx="28134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FF4ADE52-E733-48C5-8D56-D08C21ACC3AB}"/>
              </a:ext>
            </a:extLst>
          </p:cNvPr>
          <p:cNvSpPr txBox="1"/>
          <p:nvPr/>
        </p:nvSpPr>
        <p:spPr>
          <a:xfrm>
            <a:off x="9226054" y="4029419"/>
            <a:ext cx="46607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rPr>
              <a:t>wait</a:t>
            </a:r>
            <a:endParaRPr kumimoji="0" lang="zh-CN" altLang="en-US" sz="1200" b="1"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41304" y="3632317"/>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334F8B7B-2B80-470E-B838-F7814E0666FF}"/>
              </a:ext>
            </a:extLst>
          </p:cNvPr>
          <p:cNvSpPr txBox="1"/>
          <p:nvPr/>
        </p:nvSpPr>
        <p:spPr>
          <a:xfrm>
            <a:off x="7140631" y="5154647"/>
            <a:ext cx="13807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FFFFFF"/>
                </a:solidFill>
                <a:effectLst/>
                <a:uFillTx/>
                <a:latin typeface="Asap SemiBold"/>
                <a:ea typeface="Asap SemiBold"/>
                <a:cs typeface="Asap SemiBold"/>
                <a:sym typeface="Asap SemiBold"/>
              </a:rPr>
              <a:t>Free </a:t>
            </a:r>
            <a:r>
              <a:rPr kumimoji="0" lang="en-US" altLang="zh-CN" b="0" i="0" u="none" strike="noStrike" cap="none" spc="0" normalizeH="0" baseline="0" dirty="0" err="1">
                <a:ln>
                  <a:noFill/>
                </a:ln>
                <a:solidFill>
                  <a:srgbClr val="FFFFFF"/>
                </a:solidFill>
                <a:effectLst/>
                <a:uFillTx/>
                <a:latin typeface="Asap SemiBold"/>
                <a:ea typeface="Asap SemiBold"/>
                <a:cs typeface="Asap SemiBold"/>
                <a:sym typeface="Asap SemiBold"/>
              </a:rPr>
              <a:t>PointerA</a:t>
            </a:r>
            <a:endParaRPr kumimoji="0" lang="zh-CN" altLang="en-US"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44708438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6</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ThreadB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acquire the spinlock(spinlock address : v2+0x3c0) at the second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KeAcquireSpinLockRaiseToDpc</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into a critical region.  (State-3)</a:t>
            </a:r>
          </a:p>
          <a:p>
            <a:pPr>
              <a:buFont typeface="Wingdings" panose="05000000000000000000" pitchFamily="2" charset="2"/>
              <a:buChar char="Ø"/>
              <a:defRPr/>
            </a:pPr>
            <a:r>
              <a:rPr lang="en-US" altLang="zh-CN" dirty="0">
                <a:solidFill>
                  <a:sysClr val="windowText" lastClr="000000"/>
                </a:solidFill>
                <a:latin typeface="等线" panose="020F0502020204030204"/>
                <a:ea typeface="等线" panose="02010600030101010101" pitchFamily="2" charset="-122"/>
              </a:rPr>
              <a:t>C</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all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vmbusr!ChDeleteGpadlViewIfUnreferenced</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to free memory which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points to, and delete the element(</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PointerB</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from a generic table.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10773506" y="4590280"/>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10812044" y="4458003"/>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66418" y="5830026"/>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06135" y="4804629"/>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5E22B73E-6E2F-4B37-821F-51C7C11EE421}"/>
              </a:ext>
            </a:extLst>
          </p:cNvPr>
          <p:cNvSpPr txBox="1"/>
          <p:nvPr/>
        </p:nvSpPr>
        <p:spPr>
          <a:xfrm>
            <a:off x="10258966" y="5183514"/>
            <a:ext cx="137274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FFFFFF"/>
                </a:solidFill>
                <a:effectLst/>
                <a:uFillTx/>
                <a:latin typeface="Asap SemiBold"/>
                <a:ea typeface="Asap SemiBold"/>
                <a:cs typeface="Asap SemiBold"/>
                <a:sym typeface="Asap SemiBold"/>
              </a:rPr>
              <a:t>Free </a:t>
            </a:r>
            <a:r>
              <a:rPr kumimoji="0" lang="en-US" altLang="zh-CN" b="0" i="0" u="none" strike="noStrike" cap="none" spc="0" normalizeH="0" baseline="0" dirty="0" err="1">
                <a:ln>
                  <a:noFill/>
                </a:ln>
                <a:solidFill>
                  <a:srgbClr val="FFFFFF"/>
                </a:solidFill>
                <a:effectLst/>
                <a:uFillTx/>
                <a:latin typeface="Asap SemiBold"/>
                <a:ea typeface="Asap SemiBold"/>
                <a:cs typeface="Asap SemiBold"/>
                <a:sym typeface="Asap SemiBold"/>
              </a:rPr>
              <a:t>PointerB</a:t>
            </a:r>
            <a:endParaRPr kumimoji="0" lang="zh-CN" altLang="en-US"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222176223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55956" y="1571625"/>
            <a:ext cx="5740044"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Steps – 6</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err="1">
                <a:ln>
                  <a:noFill/>
                </a:ln>
                <a:solidFill>
                  <a:srgbClr val="FF0000"/>
                </a:solidFill>
                <a:effectLst/>
                <a:uLnTx/>
                <a:uFillTx/>
                <a:latin typeface="等线" panose="020F0502020204030204"/>
                <a:ea typeface="等线" panose="02010600030101010101" pitchFamily="2" charset="-122"/>
                <a:cs typeface="+mn-cs"/>
              </a:rPr>
              <a:t>PointerA</a:t>
            </a: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 == </a:t>
            </a:r>
            <a:r>
              <a:rPr kumimoji="0" lang="en-US" altLang="zh-CN" sz="2800" b="1" i="0" u="none" strike="noStrike" kern="1200" cap="none" spc="0" normalizeH="0" baseline="0" noProof="0" dirty="0" err="1">
                <a:ln>
                  <a:noFill/>
                </a:ln>
                <a:solidFill>
                  <a:srgbClr val="FF0000"/>
                </a:solidFill>
                <a:effectLst/>
                <a:uLnTx/>
                <a:uFillTx/>
                <a:latin typeface="等线" panose="020F0502020204030204"/>
                <a:ea typeface="等线" panose="02010600030101010101" pitchFamily="2" charset="-122"/>
                <a:cs typeface="+mn-cs"/>
              </a:rPr>
              <a:t>PointerB</a:t>
            </a:r>
            <a:endPar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i="0" u="none" strike="noStrike" kern="1200" cap="none" spc="0" normalizeH="0" baseline="0" noProof="0" dirty="0" err="1">
                <a:ln>
                  <a:noFill/>
                </a:ln>
                <a:solidFill>
                  <a:schemeClr val="tx2">
                    <a:lumMod val="10000"/>
                  </a:schemeClr>
                </a:solidFill>
                <a:effectLst/>
                <a:uLnTx/>
                <a:uFillTx/>
                <a:latin typeface="等线" panose="020F0502020204030204"/>
                <a:ea typeface="等线" panose="02010600030101010101" pitchFamily="2" charset="-122"/>
                <a:cs typeface="+mn-cs"/>
              </a:rPr>
              <a:t>vmbusr!ChDeleteGpadlViewIfUnreferenced</a:t>
            </a:r>
            <a:r>
              <a:rPr kumimoji="0" lang="en-US" altLang="zh-CN" sz="2800" i="0" u="none" strike="noStrike" kern="1200" cap="none" spc="0" normalizeH="0" baseline="0" noProof="0" dirty="0">
                <a:ln>
                  <a:noFill/>
                </a:ln>
                <a:solidFill>
                  <a:schemeClr val="tx2">
                    <a:lumMod val="10000"/>
                  </a:schemeClr>
                </a:solidFill>
                <a:effectLst/>
                <a:uLnTx/>
                <a:uFillTx/>
                <a:latin typeface="等线" panose="020F0502020204030204"/>
                <a:ea typeface="等线" panose="02010600030101010101" pitchFamily="2" charset="-122"/>
                <a:cs typeface="+mn-cs"/>
              </a:rPr>
              <a:t> will use an already freed memory's pointer as the second parameter.</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b="1" dirty="0">
                <a:solidFill>
                  <a:srgbClr val="FF0000"/>
                </a:solidFill>
                <a:latin typeface="等线" panose="020F0502020204030204"/>
                <a:ea typeface="等线" panose="02010600030101010101" pitchFamily="2" charset="-122"/>
              </a:rPr>
              <a:t>UAF!!!</a:t>
            </a:r>
            <a:endPar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6" name="星形: 四角 5">
            <a:extLst>
              <a:ext uri="{FF2B5EF4-FFF2-40B4-BE49-F238E27FC236}">
                <a16:creationId xmlns:a16="http://schemas.microsoft.com/office/drawing/2014/main" id="{C3C557B3-0DF5-4AED-AB01-C6B4FB59C308}"/>
              </a:ext>
            </a:extLst>
          </p:cNvPr>
          <p:cNvSpPr/>
          <p:nvPr/>
        </p:nvSpPr>
        <p:spPr>
          <a:xfrm>
            <a:off x="318720" y="1598001"/>
            <a:ext cx="398318" cy="390525"/>
          </a:xfrm>
          <a:prstGeom prst="star4">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矩形 7">
            <a:extLst>
              <a:ext uri="{FF2B5EF4-FFF2-40B4-BE49-F238E27FC236}">
                <a16:creationId xmlns:a16="http://schemas.microsoft.com/office/drawing/2014/main" id="{F1B248B4-2C23-4916-8C8B-5A4F00E5FE55}"/>
              </a:ext>
            </a:extLst>
          </p:cNvPr>
          <p:cNvSpPr/>
          <p:nvPr/>
        </p:nvSpPr>
        <p:spPr>
          <a:xfrm>
            <a:off x="6740768"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9" name="矩形 8">
            <a:extLst>
              <a:ext uri="{FF2B5EF4-FFF2-40B4-BE49-F238E27FC236}">
                <a16:creationId xmlns:a16="http://schemas.microsoft.com/office/drawing/2014/main" id="{F18B7C03-4417-42EE-B4CC-26B02CAC995E}"/>
              </a:ext>
            </a:extLst>
          </p:cNvPr>
          <p:cNvSpPr/>
          <p:nvPr/>
        </p:nvSpPr>
        <p:spPr>
          <a:xfrm>
            <a:off x="6740768"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7D2DA42-34F5-4925-8C2A-ECC00B9DBFDD}"/>
              </a:ext>
            </a:extLst>
          </p:cNvPr>
          <p:cNvSpPr/>
          <p:nvPr/>
        </p:nvSpPr>
        <p:spPr>
          <a:xfrm>
            <a:off x="6740768"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8748323C-4476-47FA-9CA9-3759B6362671}"/>
              </a:ext>
            </a:extLst>
          </p:cNvPr>
          <p:cNvSpPr/>
          <p:nvPr/>
        </p:nvSpPr>
        <p:spPr>
          <a:xfrm>
            <a:off x="6740768"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2" name="矩形 11">
            <a:extLst>
              <a:ext uri="{FF2B5EF4-FFF2-40B4-BE49-F238E27FC236}">
                <a16:creationId xmlns:a16="http://schemas.microsoft.com/office/drawing/2014/main" id="{23E4E67A-2F52-423E-99AF-D14B5F902362}"/>
              </a:ext>
            </a:extLst>
          </p:cNvPr>
          <p:cNvSpPr/>
          <p:nvPr/>
        </p:nvSpPr>
        <p:spPr>
          <a:xfrm>
            <a:off x="9859102" y="1371599"/>
            <a:ext cx="2180492" cy="4924425"/>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rPr>
              <a:t>Start</a:t>
            </a: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altLang="zh-CN" sz="3200" dirty="0">
              <a:solidFill>
                <a:schemeClr val="tx2">
                  <a:lumMod val="10000"/>
                </a:schemeClr>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End</a:t>
            </a:r>
          </a:p>
        </p:txBody>
      </p:sp>
      <p:sp>
        <p:nvSpPr>
          <p:cNvPr id="13" name="矩形 12">
            <a:extLst>
              <a:ext uri="{FF2B5EF4-FFF2-40B4-BE49-F238E27FC236}">
                <a16:creationId xmlns:a16="http://schemas.microsoft.com/office/drawing/2014/main" id="{EC0CDCA0-0706-49C3-826D-8B44FE6AC241}"/>
              </a:ext>
            </a:extLst>
          </p:cNvPr>
          <p:cNvSpPr/>
          <p:nvPr/>
        </p:nvSpPr>
        <p:spPr>
          <a:xfrm>
            <a:off x="9859102" y="2104987"/>
            <a:ext cx="2180492" cy="115200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State-1</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4" name="矩形 13">
            <a:extLst>
              <a:ext uri="{FF2B5EF4-FFF2-40B4-BE49-F238E27FC236}">
                <a16:creationId xmlns:a16="http://schemas.microsoft.com/office/drawing/2014/main" id="{E48BCF31-45A9-41CC-BFCC-D89290FC35C2}"/>
              </a:ext>
            </a:extLst>
          </p:cNvPr>
          <p:cNvSpPr/>
          <p:nvPr/>
        </p:nvSpPr>
        <p:spPr>
          <a:xfrm>
            <a:off x="9859102" y="3259105"/>
            <a:ext cx="2180492" cy="1152000"/>
          </a:xfrm>
          <a:prstGeom prst="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State-2</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6B50461D-8AB9-4A20-B1E2-09FC5591E4D1}"/>
              </a:ext>
            </a:extLst>
          </p:cNvPr>
          <p:cNvSpPr/>
          <p:nvPr/>
        </p:nvSpPr>
        <p:spPr>
          <a:xfrm>
            <a:off x="9859102" y="4411105"/>
            <a:ext cx="2180492" cy="11520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dirty="0">
                <a:solidFill>
                  <a:schemeClr val="tx2">
                    <a:lumMod val="10000"/>
                  </a:schemeClr>
                </a:solidFill>
                <a:latin typeface="Helvetica Neue Medium"/>
                <a:ea typeface="Helvetica Neue Medium"/>
                <a:cs typeface="Helvetica Neue Medium"/>
                <a:sym typeface="Helvetica Neue Medium"/>
              </a:rPr>
              <a:t>State-3</a:t>
            </a:r>
            <a:endParaRPr kumimoji="0" lang="zh-CN" altLang="en-US" sz="3200" b="0" i="0" u="none" strike="noStrike" cap="none" spc="0" normalizeH="0" baseline="0" dirty="0">
              <a:ln>
                <a:noFill/>
              </a:ln>
              <a:solidFill>
                <a:schemeClr val="tx2">
                  <a:lumMod val="10000"/>
                </a:schemeClr>
              </a:solidFill>
              <a:effectLst/>
              <a:uFillTx/>
              <a:latin typeface="Helvetica Neue Medium"/>
              <a:ea typeface="Helvetica Neue Medium"/>
              <a:cs typeface="Helvetica Neue Medium"/>
              <a:sym typeface="Helvetica Neue Medium"/>
            </a:endParaRPr>
          </a:p>
        </p:txBody>
      </p:sp>
      <p:sp>
        <p:nvSpPr>
          <p:cNvPr id="2" name="文本框 1">
            <a:extLst>
              <a:ext uri="{FF2B5EF4-FFF2-40B4-BE49-F238E27FC236}">
                <a16:creationId xmlns:a16="http://schemas.microsoft.com/office/drawing/2014/main" id="{69BABC9C-028E-4843-8AB3-348FF9A09C2C}"/>
              </a:ext>
            </a:extLst>
          </p:cNvPr>
          <p:cNvSpPr txBox="1"/>
          <p:nvPr/>
        </p:nvSpPr>
        <p:spPr>
          <a:xfrm>
            <a:off x="7075486" y="927278"/>
            <a:ext cx="151105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ThreadA</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16" name="文本框 15">
            <a:extLst>
              <a:ext uri="{FF2B5EF4-FFF2-40B4-BE49-F238E27FC236}">
                <a16:creationId xmlns:a16="http://schemas.microsoft.com/office/drawing/2014/main" id="{106DCDCE-86BA-4C0C-8632-4D4267D8CC59}"/>
              </a:ext>
            </a:extLst>
          </p:cNvPr>
          <p:cNvSpPr txBox="1"/>
          <p:nvPr/>
        </p:nvSpPr>
        <p:spPr>
          <a:xfrm>
            <a:off x="10187623" y="886484"/>
            <a:ext cx="1496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err="1">
                <a:ln>
                  <a:noFill/>
                </a:ln>
                <a:solidFill>
                  <a:schemeClr val="tx2">
                    <a:lumMod val="10000"/>
                  </a:schemeClr>
                </a:solidFill>
                <a:effectLst/>
                <a:uFillTx/>
                <a:latin typeface="Asap SemiBold"/>
                <a:ea typeface="Asap SemiBold"/>
                <a:cs typeface="Asap SemiBold"/>
                <a:sym typeface="Asap SemiBold"/>
              </a:rPr>
              <a:t>ThreadB</a:t>
            </a:r>
            <a:endParaRPr kumimoji="0" lang="zh-CN" altLang="en-US" sz="3200" b="0" i="0" u="none" strike="noStrike" cap="none" spc="0" normalizeH="0" baseline="0" dirty="0">
              <a:ln>
                <a:noFill/>
              </a:ln>
              <a:solidFill>
                <a:schemeClr val="tx2">
                  <a:lumMod val="10000"/>
                </a:schemeClr>
              </a:solidFill>
              <a:effectLst/>
              <a:uFillTx/>
              <a:latin typeface="Asap SemiBold"/>
              <a:ea typeface="Asap SemiBold"/>
              <a:cs typeface="Asap SemiBold"/>
              <a:sym typeface="Asap SemiBold"/>
            </a:endParaRPr>
          </a:p>
        </p:txBody>
      </p:sp>
      <p:sp>
        <p:nvSpPr>
          <p:cNvPr id="3" name="矩形: 圆角 2">
            <a:extLst>
              <a:ext uri="{FF2B5EF4-FFF2-40B4-BE49-F238E27FC236}">
                <a16:creationId xmlns:a16="http://schemas.microsoft.com/office/drawing/2014/main" id="{E5C9B66F-502D-488A-B555-25586D0BCA54}"/>
              </a:ext>
            </a:extLst>
          </p:cNvPr>
          <p:cNvSpPr/>
          <p:nvPr/>
        </p:nvSpPr>
        <p:spPr>
          <a:xfrm>
            <a:off x="10773506" y="4590280"/>
            <a:ext cx="293077" cy="204459"/>
          </a:xfrm>
          <a:prstGeom prst="round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空心弧 16">
            <a:extLst>
              <a:ext uri="{FF2B5EF4-FFF2-40B4-BE49-F238E27FC236}">
                <a16:creationId xmlns:a16="http://schemas.microsoft.com/office/drawing/2014/main" id="{B207A6DB-202C-4EF0-82A3-324BF0D97DD4}"/>
              </a:ext>
            </a:extLst>
          </p:cNvPr>
          <p:cNvSpPr/>
          <p:nvPr/>
        </p:nvSpPr>
        <p:spPr>
          <a:xfrm>
            <a:off x="10812044" y="4458003"/>
            <a:ext cx="216000" cy="288000"/>
          </a:xfrm>
          <a:prstGeom prst="blockArc">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星形: 四角 17">
            <a:extLst>
              <a:ext uri="{FF2B5EF4-FFF2-40B4-BE49-F238E27FC236}">
                <a16:creationId xmlns:a16="http://schemas.microsoft.com/office/drawing/2014/main" id="{63BDACAA-AC8A-4A01-A6F5-C0326094E186}"/>
              </a:ext>
            </a:extLst>
          </p:cNvPr>
          <p:cNvSpPr/>
          <p:nvPr/>
        </p:nvSpPr>
        <p:spPr>
          <a:xfrm>
            <a:off x="6766418" y="5830026"/>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星形: 四角 26">
            <a:extLst>
              <a:ext uri="{FF2B5EF4-FFF2-40B4-BE49-F238E27FC236}">
                <a16:creationId xmlns:a16="http://schemas.microsoft.com/office/drawing/2014/main" id="{C3C557B3-0DF5-4AED-AB01-C6B4FB59C308}"/>
              </a:ext>
            </a:extLst>
          </p:cNvPr>
          <p:cNvSpPr/>
          <p:nvPr/>
        </p:nvSpPr>
        <p:spPr>
          <a:xfrm>
            <a:off x="9906135" y="4804629"/>
            <a:ext cx="398318" cy="390525"/>
          </a:xfrm>
          <a:prstGeom prst="star4">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0" tIns="0" rIns="0" bIns="0" numCol="1" spcCol="38100"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文本框 20">
            <a:extLst>
              <a:ext uri="{FF2B5EF4-FFF2-40B4-BE49-F238E27FC236}">
                <a16:creationId xmlns:a16="http://schemas.microsoft.com/office/drawing/2014/main" id="{5E22B73E-6E2F-4B37-821F-51C7C11EE421}"/>
              </a:ext>
            </a:extLst>
          </p:cNvPr>
          <p:cNvSpPr txBox="1"/>
          <p:nvPr/>
        </p:nvSpPr>
        <p:spPr>
          <a:xfrm>
            <a:off x="10012905" y="5172604"/>
            <a:ext cx="187288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a:solidFill>
                  <a:srgbClr val="FFFFFF"/>
                </a:solidFill>
                <a:latin typeface="Asap SemiBold"/>
                <a:ea typeface="Asap SemiBold"/>
                <a:cs typeface="Asap SemiBold"/>
                <a:sym typeface="Asap SemiBold"/>
              </a:rPr>
              <a:t>Use freed</a:t>
            </a:r>
            <a:r>
              <a:rPr kumimoji="0" lang="en-US" altLang="zh-CN" b="0" i="0" u="none" strike="noStrike" cap="none" spc="0" normalizeH="0" baseline="0" dirty="0">
                <a:ln>
                  <a:noFill/>
                </a:ln>
                <a:solidFill>
                  <a:srgbClr val="FFFFFF"/>
                </a:solidFill>
                <a:effectLst/>
                <a:uFillTx/>
                <a:latin typeface="Asap SemiBold"/>
                <a:ea typeface="Asap SemiBold"/>
                <a:cs typeface="Asap SemiBold"/>
                <a:sym typeface="Asap SemiBold"/>
              </a:rPr>
              <a:t> </a:t>
            </a:r>
            <a:r>
              <a:rPr kumimoji="0" lang="en-US" altLang="zh-CN" b="0" i="0" u="none" strike="noStrike" cap="none" spc="0" normalizeH="0" baseline="0" dirty="0" err="1">
                <a:ln>
                  <a:noFill/>
                </a:ln>
                <a:solidFill>
                  <a:srgbClr val="FFFFFF"/>
                </a:solidFill>
                <a:effectLst/>
                <a:uFillTx/>
                <a:latin typeface="Asap SemiBold"/>
                <a:ea typeface="Asap SemiBold"/>
                <a:cs typeface="Asap SemiBold"/>
                <a:sym typeface="Asap SemiBold"/>
              </a:rPr>
              <a:t>PointerA</a:t>
            </a:r>
            <a:endParaRPr kumimoji="0" lang="zh-CN" altLang="en-US"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52786824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789709" y="1571625"/>
            <a:ext cx="105156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None/>
              <a:tabLst/>
              <a:defRPr/>
            </a:pPr>
            <a:r>
              <a:rPr lang="en-US" altLang="zh-CN" dirty="0">
                <a:solidFill>
                  <a:sysClr val="windowText" lastClr="000000"/>
                </a:solidFill>
                <a:latin typeface="等线" panose="020F0502020204030204"/>
                <a:ea typeface="等线" panose="02010600030101010101" pitchFamily="2" charset="-122"/>
              </a:rPr>
              <a:t>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wo necessary conditions</a:t>
            </a:r>
          </a:p>
          <a:p>
            <a:pPr marL="0" marR="0" lvl="0" indent="0"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Two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non-interfering</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threads run to function vmbusr!ChUnmapGpadlView.</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Two threads call function vmbusr!ChUnmapGpadlView have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SAME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parameters.</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0411711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B0B0FEAA-A6C1-45AE-8BD4-F270E8D9A98D}"/>
              </a:ext>
            </a:extLst>
          </p:cNvPr>
          <p:cNvSpPr txBox="1">
            <a:spLocks/>
          </p:cNvSpPr>
          <p:nvPr/>
        </p:nvSpPr>
        <p:spPr>
          <a:xfrm>
            <a:off x="838200" y="6283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Architecture - VMBUS</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20" name="矩形 19">
            <a:extLst>
              <a:ext uri="{FF2B5EF4-FFF2-40B4-BE49-F238E27FC236}">
                <a16:creationId xmlns:a16="http://schemas.microsoft.com/office/drawing/2014/main" id="{82BB7445-3D96-4E98-85FD-72CAA0B002AA}"/>
              </a:ext>
            </a:extLst>
          </p:cNvPr>
          <p:cNvSpPr/>
          <p:nvPr/>
        </p:nvSpPr>
        <p:spPr>
          <a:xfrm>
            <a:off x="1158950" y="2088861"/>
            <a:ext cx="4834270" cy="3795270"/>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Host Kernel Space(Ring 0)</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729A8C40-1FD4-47CA-8FE4-D25D72029E74}"/>
              </a:ext>
            </a:extLst>
          </p:cNvPr>
          <p:cNvSpPr/>
          <p:nvPr/>
        </p:nvSpPr>
        <p:spPr>
          <a:xfrm>
            <a:off x="1158949" y="6057427"/>
            <a:ext cx="9874102" cy="38277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Hypervisor Ring -1 (hardware)</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38BFE1DD-19ED-4A4B-921D-28B9D77BFDAA}"/>
              </a:ext>
            </a:extLst>
          </p:cNvPr>
          <p:cNvSpPr/>
          <p:nvPr/>
        </p:nvSpPr>
        <p:spPr>
          <a:xfrm>
            <a:off x="6198781" y="2088861"/>
            <a:ext cx="4834270" cy="3795270"/>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Guest Kernel Space(Ring 0)</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B5DDED26-C4B2-478C-8F4C-2EC66C2E284E}"/>
              </a:ext>
            </a:extLst>
          </p:cNvPr>
          <p:cNvSpPr/>
          <p:nvPr/>
        </p:nvSpPr>
        <p:spPr>
          <a:xfrm>
            <a:off x="2076894" y="5338510"/>
            <a:ext cx="2998382" cy="382772"/>
          </a:xfrm>
          <a:prstGeom prst="rect">
            <a:avLst/>
          </a:prstGeom>
          <a:solidFill>
            <a:srgbClr val="70AD47">
              <a:lumMod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NT (ntoskrnl.exe)</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BD9E309F-F93C-4F5A-957E-BE37BF1DB78D}"/>
              </a:ext>
            </a:extLst>
          </p:cNvPr>
          <p:cNvSpPr/>
          <p:nvPr/>
        </p:nvSpPr>
        <p:spPr>
          <a:xfrm>
            <a:off x="7116724" y="5338510"/>
            <a:ext cx="2998382" cy="382772"/>
          </a:xfrm>
          <a:prstGeom prst="rect">
            <a:avLst/>
          </a:prstGeom>
          <a:solidFill>
            <a:srgbClr val="70AD47">
              <a:lumMod val="5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Guest Kernel</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1F4F1E0F-8464-4044-8C3A-39311C9E80FA}"/>
              </a:ext>
            </a:extLst>
          </p:cNvPr>
          <p:cNvSpPr/>
          <p:nvPr/>
        </p:nvSpPr>
        <p:spPr>
          <a:xfrm>
            <a:off x="2076894" y="2467720"/>
            <a:ext cx="2998382" cy="24738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 Host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vmbkmclr.sys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winhvr.sys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B4015424-F91F-4F12-920B-A27A7A4C522E}"/>
              </a:ext>
            </a:extLst>
          </p:cNvPr>
          <p:cNvSpPr/>
          <p:nvPr/>
        </p:nvSpPr>
        <p:spPr>
          <a:xfrm>
            <a:off x="7116724" y="2467720"/>
            <a:ext cx="2998382" cy="2473842"/>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 Guest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sng"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Linux</a:t>
            </a: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 </a:t>
            </a:r>
            <a:r>
              <a:rPr kumimoji="0" lang="en-US" altLang="zh-CN" sz="1800" b="1" i="0" u="none" strike="noStrike" kern="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hv_vmbus.ko</a:t>
            </a: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sng"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Windows</a:t>
            </a: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 vmbus.sys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vmbkmcl.sys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winhv.sys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27" name="直接箭头连接符 26">
            <a:extLst>
              <a:ext uri="{FF2B5EF4-FFF2-40B4-BE49-F238E27FC236}">
                <a16:creationId xmlns:a16="http://schemas.microsoft.com/office/drawing/2014/main" id="{C9E23871-8348-44D4-8946-9A6020627F94}"/>
              </a:ext>
            </a:extLst>
          </p:cNvPr>
          <p:cNvCxnSpPr/>
          <p:nvPr/>
        </p:nvCxnSpPr>
        <p:spPr>
          <a:xfrm flipV="1">
            <a:off x="2856614" y="4941562"/>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28" name="直接箭头连接符 27">
            <a:extLst>
              <a:ext uri="{FF2B5EF4-FFF2-40B4-BE49-F238E27FC236}">
                <a16:creationId xmlns:a16="http://schemas.microsoft.com/office/drawing/2014/main" id="{1BBCC422-1CF6-4196-8C08-F53D9EAE0527}"/>
              </a:ext>
            </a:extLst>
          </p:cNvPr>
          <p:cNvCxnSpPr/>
          <p:nvPr/>
        </p:nvCxnSpPr>
        <p:spPr>
          <a:xfrm>
            <a:off x="4253023" y="4941562"/>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29" name="直接箭头连接符 28">
            <a:extLst>
              <a:ext uri="{FF2B5EF4-FFF2-40B4-BE49-F238E27FC236}">
                <a16:creationId xmlns:a16="http://schemas.microsoft.com/office/drawing/2014/main" id="{CB4C91C2-0350-40F7-8CEC-B7940C48D6E5}"/>
              </a:ext>
            </a:extLst>
          </p:cNvPr>
          <p:cNvCxnSpPr/>
          <p:nvPr/>
        </p:nvCxnSpPr>
        <p:spPr>
          <a:xfrm flipV="1">
            <a:off x="7892902" y="4941562"/>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30" name="直接箭头连接符 29">
            <a:extLst>
              <a:ext uri="{FF2B5EF4-FFF2-40B4-BE49-F238E27FC236}">
                <a16:creationId xmlns:a16="http://schemas.microsoft.com/office/drawing/2014/main" id="{ADB9152F-1E5F-4D10-97E9-2E388F8FE4AA}"/>
              </a:ext>
            </a:extLst>
          </p:cNvPr>
          <p:cNvCxnSpPr/>
          <p:nvPr/>
        </p:nvCxnSpPr>
        <p:spPr>
          <a:xfrm>
            <a:off x="9466521" y="4941562"/>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31" name="直接箭头连接符 30">
            <a:extLst>
              <a:ext uri="{FF2B5EF4-FFF2-40B4-BE49-F238E27FC236}">
                <a16:creationId xmlns:a16="http://schemas.microsoft.com/office/drawing/2014/main" id="{B24D512B-76BD-4092-9C83-CC1383F11E96}"/>
              </a:ext>
            </a:extLst>
          </p:cNvPr>
          <p:cNvCxnSpPr/>
          <p:nvPr/>
        </p:nvCxnSpPr>
        <p:spPr>
          <a:xfrm>
            <a:off x="4589721" y="5685657"/>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32" name="直接箭头连接符 31">
            <a:extLst>
              <a:ext uri="{FF2B5EF4-FFF2-40B4-BE49-F238E27FC236}">
                <a16:creationId xmlns:a16="http://schemas.microsoft.com/office/drawing/2014/main" id="{57A24ECD-CCE5-499C-99A1-0FA2619D3013}"/>
              </a:ext>
            </a:extLst>
          </p:cNvPr>
          <p:cNvCxnSpPr/>
          <p:nvPr/>
        </p:nvCxnSpPr>
        <p:spPr>
          <a:xfrm>
            <a:off x="9820939" y="5721282"/>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33" name="直接箭头连接符 32">
            <a:extLst>
              <a:ext uri="{FF2B5EF4-FFF2-40B4-BE49-F238E27FC236}">
                <a16:creationId xmlns:a16="http://schemas.microsoft.com/office/drawing/2014/main" id="{7F38D61B-9545-4833-9272-6C587860FDEA}"/>
              </a:ext>
            </a:extLst>
          </p:cNvPr>
          <p:cNvCxnSpPr/>
          <p:nvPr/>
        </p:nvCxnSpPr>
        <p:spPr>
          <a:xfrm flipV="1">
            <a:off x="2349796" y="5685657"/>
            <a:ext cx="0" cy="396948"/>
          </a:xfrm>
          <a:prstGeom prst="straightConnector1">
            <a:avLst/>
          </a:prstGeom>
          <a:noFill/>
          <a:ln w="50800" cap="flat" cmpd="sng" algn="ctr">
            <a:solidFill>
              <a:sysClr val="windowText" lastClr="000000"/>
            </a:solidFill>
            <a:prstDash val="solid"/>
            <a:miter lim="800000"/>
            <a:tailEnd type="triangle"/>
          </a:ln>
          <a:effectLst/>
        </p:spPr>
      </p:cxnSp>
      <p:cxnSp>
        <p:nvCxnSpPr>
          <p:cNvPr id="34" name="直接箭头连接符 33">
            <a:extLst>
              <a:ext uri="{FF2B5EF4-FFF2-40B4-BE49-F238E27FC236}">
                <a16:creationId xmlns:a16="http://schemas.microsoft.com/office/drawing/2014/main" id="{00FF73EF-244D-467E-9E58-FE469ED16ABA}"/>
              </a:ext>
            </a:extLst>
          </p:cNvPr>
          <p:cNvCxnSpPr/>
          <p:nvPr/>
        </p:nvCxnSpPr>
        <p:spPr>
          <a:xfrm flipV="1">
            <a:off x="7410893" y="5660479"/>
            <a:ext cx="0" cy="396948"/>
          </a:xfrm>
          <a:prstGeom prst="straightConnector1">
            <a:avLst/>
          </a:prstGeom>
          <a:noFill/>
          <a:ln w="508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54621785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789709" y="1571625"/>
            <a:ext cx="10515600"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Fortunately</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sym typeface="Wingdings" panose="05000000000000000000" pitchFamily="2" charset="2"/>
              </a:rPr>
              <a:t></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following</a:t>
            </a:r>
            <a:r>
              <a:rPr lang="en-US" altLang="zh-CN" dirty="0">
                <a:solidFill>
                  <a:sysClr val="windowText" lastClr="000000"/>
                </a:solidFill>
                <a:latin typeface="等线" panose="020F0502020204030204"/>
                <a:ea typeface="等线" panose="02010600030101010101" pitchFamily="2" charset="-122"/>
              </a:rPr>
              <a:t> are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two threads’ stack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backtrace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satisfy the necessary conditions.</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8037C69E-32B4-406D-87E5-CEAC9A49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1" y="2854094"/>
            <a:ext cx="6559790" cy="2432281"/>
          </a:xfrm>
          <a:prstGeom prst="rect">
            <a:avLst/>
          </a:prstGeom>
          <a:ln w="38100">
            <a:solidFill>
              <a:srgbClr val="0070C0"/>
            </a:solidFill>
          </a:ln>
        </p:spPr>
      </p:pic>
      <p:pic>
        <p:nvPicPr>
          <p:cNvPr id="7" name="图片 6">
            <a:extLst>
              <a:ext uri="{FF2B5EF4-FFF2-40B4-BE49-F238E27FC236}">
                <a16:creationId xmlns:a16="http://schemas.microsoft.com/office/drawing/2014/main" id="{D2E4C192-CAD9-440A-BF77-9305A3911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598" y="4070264"/>
            <a:ext cx="5950787" cy="2356081"/>
          </a:xfrm>
          <a:prstGeom prst="rect">
            <a:avLst/>
          </a:prstGeom>
          <a:ln w="38100">
            <a:solidFill>
              <a:srgbClr val="0070C0"/>
            </a:solidFill>
          </a:ln>
        </p:spPr>
      </p:pic>
    </p:spTree>
    <p:extLst>
      <p:ext uri="{BB962C8B-B14F-4D97-AF65-F5344CB8AC3E}">
        <p14:creationId xmlns:p14="http://schemas.microsoft.com/office/powerpoint/2010/main" val="317722395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5925" y="1571625"/>
            <a:ext cx="11543168"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Thread1 can be triggered by send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NVSP_MSG1_TYPE_REVOKE_RECV_BUF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nvsp_message</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message and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CHANNELMSG_GPADL_TEARDOWN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message in a guest machine.</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9C47184-C3EF-424E-A8E1-3171D97F6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962" y="2791894"/>
            <a:ext cx="8569509" cy="3706877"/>
          </a:xfrm>
          <a:prstGeom prst="rect">
            <a:avLst/>
          </a:prstGeom>
        </p:spPr>
      </p:pic>
    </p:spTree>
    <p:extLst>
      <p:ext uri="{BB962C8B-B14F-4D97-AF65-F5344CB8AC3E}">
        <p14:creationId xmlns:p14="http://schemas.microsoft.com/office/powerpoint/2010/main" val="60525113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5925" y="1571625"/>
            <a:ext cx="11543168"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Thread2 can be triggered by simulation press system reset key in a guest machine.</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AND!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efi.reset_system</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(0, EFI_SUCCESS, 0, NULL);"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can trigger an important thread to control above Thread1&amp;Thread2 become two non-interfering threads. The following is the important thread's stack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backtrace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21F16EEB-D778-41AE-9DB5-29A6E4A88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18" y="2498961"/>
            <a:ext cx="5242179" cy="705966"/>
          </a:xfrm>
          <a:prstGeom prst="rect">
            <a:avLst/>
          </a:prstGeom>
        </p:spPr>
      </p:pic>
    </p:spTree>
    <p:extLst>
      <p:ext uri="{BB962C8B-B14F-4D97-AF65-F5344CB8AC3E}">
        <p14:creationId xmlns:p14="http://schemas.microsoft.com/office/powerpoint/2010/main" val="18650266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5925" y="1571625"/>
            <a:ext cx="11543168"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Thread2 can be trigger by simulation press system reset key in a guest machine.</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AND!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efi.reset_system</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(0, EFI_SUCCESS, 0, NULL);"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can trigger a important thread to control above Thread1&amp;Thread2 became two non-interfering threads. The following is the important thread's stack traceback.</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21F16EEB-D778-41AE-9DB5-29A6E4A88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18" y="2498961"/>
            <a:ext cx="5242179" cy="705966"/>
          </a:xfrm>
          <a:prstGeom prst="rect">
            <a:avLst/>
          </a:prstGeom>
        </p:spPr>
      </p:pic>
      <p:pic>
        <p:nvPicPr>
          <p:cNvPr id="6" name="图片 5">
            <a:extLst>
              <a:ext uri="{FF2B5EF4-FFF2-40B4-BE49-F238E27FC236}">
                <a16:creationId xmlns:a16="http://schemas.microsoft.com/office/drawing/2014/main" id="{B0E76CDD-207E-43D9-9C68-2B72C99FD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765" y="2061258"/>
            <a:ext cx="8265755" cy="4120467"/>
          </a:xfrm>
          <a:prstGeom prst="rect">
            <a:avLst/>
          </a:prstGeom>
          <a:ln w="38100">
            <a:solidFill>
              <a:srgbClr val="0070C0"/>
            </a:solidFill>
          </a:ln>
        </p:spPr>
      </p:pic>
    </p:spTree>
    <p:extLst>
      <p:ext uri="{BB962C8B-B14F-4D97-AF65-F5344CB8AC3E}">
        <p14:creationId xmlns:p14="http://schemas.microsoft.com/office/powerpoint/2010/main" val="346553162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5925" y="1571625"/>
            <a:ext cx="11543168"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This important thread should running before Thread1&amp;Thread2, so we should use the following codes in PoC to set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vmswitch!VmsVmNicPvtRevokeRecieveBufferWorkItem</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into a sleep state.</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5ED8FF8E-A6EB-4CC9-9E6B-B01D47BCA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09" y="2741530"/>
            <a:ext cx="10976922" cy="3690791"/>
          </a:xfrm>
          <a:prstGeom prst="rect">
            <a:avLst/>
          </a:prstGeom>
          <a:ln w="38100">
            <a:solidFill>
              <a:srgbClr val="0070C0"/>
            </a:solidFill>
          </a:ln>
        </p:spPr>
      </p:pic>
    </p:spTree>
    <p:extLst>
      <p:ext uri="{BB962C8B-B14F-4D97-AF65-F5344CB8AC3E}">
        <p14:creationId xmlns:p14="http://schemas.microsoft.com/office/powerpoint/2010/main" val="99349438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principle of above code in PoC</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et function </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vmswitch!VmsVmNicPvtRevokeRecieveBufferWorkItem's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second parameter offset 0xe0 's memory to a non-zero value, and this  function will into a sleep state until offset 0xe0 's memory set to zero.</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Fortunately</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we can also use </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a:t>
            </a:r>
            <a:r>
              <a:rPr lang="en-US" altLang="zh-CN" b="1" dirty="0" err="1">
                <a:solidFill>
                  <a:sysClr val="windowText" lastClr="000000"/>
                </a:solidFill>
                <a:latin typeface="等线" panose="020F0502020204030204"/>
                <a:ea typeface="等线" panose="02010600030101010101" pitchFamily="2" charset="-122"/>
                <a:sym typeface="Wingdings" panose="05000000000000000000" pitchFamily="2" charset="2"/>
              </a:rPr>
              <a:t>efi.reset_system</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(0, EFI_SUCCESS, 0, NULL);"</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to set zero in offset 0xe0 's memory indirectly.</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136301460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principle of above code in PoC</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et function </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vmswitch!VmsVmNicPvtRevokeRecieveBufferWorkItem's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second parameter offset 0xe0 's memory to a non-zero value, and this  function will into a sleep state until offset 0xe0 's memory set to zero.</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Fortunately</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we can also use </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a:t>
            </a:r>
            <a:r>
              <a:rPr lang="en-US" altLang="zh-CN" b="1" dirty="0" err="1">
                <a:solidFill>
                  <a:sysClr val="windowText" lastClr="000000"/>
                </a:solidFill>
                <a:latin typeface="等线" panose="020F0502020204030204"/>
                <a:ea typeface="等线" panose="02010600030101010101" pitchFamily="2" charset="-122"/>
                <a:sym typeface="Wingdings" panose="05000000000000000000" pitchFamily="2" charset="2"/>
              </a:rPr>
              <a:t>efi.reset_system</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(0, EFI_SUCCESS, 0, NULL);"</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to set zero in offset 0xe0 's memory indirectly.</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3513095-2E25-4AC1-BF87-72A445834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5" y="1166958"/>
            <a:ext cx="7535327" cy="4001058"/>
          </a:xfrm>
          <a:prstGeom prst="rect">
            <a:avLst/>
          </a:prstGeom>
          <a:ln w="38100">
            <a:solidFill>
              <a:srgbClr val="0070C0"/>
            </a:solidFill>
          </a:ln>
        </p:spPr>
      </p:pic>
      <p:pic>
        <p:nvPicPr>
          <p:cNvPr id="7" name="图片 6">
            <a:extLst>
              <a:ext uri="{FF2B5EF4-FFF2-40B4-BE49-F238E27FC236}">
                <a16:creationId xmlns:a16="http://schemas.microsoft.com/office/drawing/2014/main" id="{B61A9A3D-0A6C-4A0D-9DA2-DDE1FE0E7214}"/>
              </a:ext>
            </a:extLst>
          </p:cNvPr>
          <p:cNvPicPr>
            <a:picLocks noChangeAspect="1"/>
          </p:cNvPicPr>
          <p:nvPr/>
        </p:nvPicPr>
        <p:blipFill rotWithShape="1">
          <a:blip r:embed="rId4">
            <a:extLst>
              <a:ext uri="{28A0092B-C50C-407E-A947-70E740481C1C}">
                <a14:useLocalDpi xmlns:a14="http://schemas.microsoft.com/office/drawing/2010/main" val="0"/>
              </a:ext>
            </a:extLst>
          </a:blip>
          <a:srcRect r="28643" b="3327"/>
          <a:stretch/>
        </p:blipFill>
        <p:spPr>
          <a:xfrm>
            <a:off x="6972034" y="2978789"/>
            <a:ext cx="5173074" cy="3186421"/>
          </a:xfrm>
          <a:prstGeom prst="rect">
            <a:avLst/>
          </a:prstGeom>
          <a:ln w="38100">
            <a:solidFill>
              <a:srgbClr val="0070C0"/>
            </a:solidFill>
          </a:ln>
        </p:spPr>
      </p:pic>
      <p:sp>
        <p:nvSpPr>
          <p:cNvPr id="8" name="矩形 7">
            <a:extLst>
              <a:ext uri="{FF2B5EF4-FFF2-40B4-BE49-F238E27FC236}">
                <a16:creationId xmlns:a16="http://schemas.microsoft.com/office/drawing/2014/main" id="{FDA048FB-0C20-49AC-926F-70451F4E1BAA}"/>
              </a:ext>
            </a:extLst>
          </p:cNvPr>
          <p:cNvSpPr/>
          <p:nvPr/>
        </p:nvSpPr>
        <p:spPr>
          <a:xfrm>
            <a:off x="236593" y="4185138"/>
            <a:ext cx="6656576" cy="468923"/>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236912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principle of above code in PoC</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et function </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vmswitch!VmsVmNicPvtRevokeRecieveBufferWorkItem's</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second parameter offset 0xe0 's memory to a non-zero value, and this  function will into a sleep state until offset 0xe0 's memory set to zero.</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Fortunately</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we can also use </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a:t>
            </a:r>
            <a:r>
              <a:rPr lang="en-US" altLang="zh-CN" b="1" dirty="0" err="1">
                <a:solidFill>
                  <a:sysClr val="windowText" lastClr="000000"/>
                </a:solidFill>
                <a:latin typeface="等线" panose="020F0502020204030204"/>
                <a:ea typeface="等线" panose="02010600030101010101" pitchFamily="2" charset="-122"/>
                <a:sym typeface="Wingdings" panose="05000000000000000000" pitchFamily="2" charset="2"/>
              </a:rPr>
              <a:t>efi.reset_system</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(0, EFI_SUCCESS, 0, NULL);"</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 to set zero in offset 0xe0 's memory indirectly.</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E3513095-2E25-4AC1-BF87-72A445834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5" y="1166958"/>
            <a:ext cx="7535327" cy="4001058"/>
          </a:xfrm>
          <a:prstGeom prst="rect">
            <a:avLst/>
          </a:prstGeom>
          <a:ln w="38100">
            <a:solidFill>
              <a:srgbClr val="0070C0"/>
            </a:solidFill>
          </a:ln>
        </p:spPr>
      </p:pic>
      <p:pic>
        <p:nvPicPr>
          <p:cNvPr id="7" name="图片 6">
            <a:extLst>
              <a:ext uri="{FF2B5EF4-FFF2-40B4-BE49-F238E27FC236}">
                <a16:creationId xmlns:a16="http://schemas.microsoft.com/office/drawing/2014/main" id="{B61A9A3D-0A6C-4A0D-9DA2-DDE1FE0E7214}"/>
              </a:ext>
            </a:extLst>
          </p:cNvPr>
          <p:cNvPicPr>
            <a:picLocks noChangeAspect="1"/>
          </p:cNvPicPr>
          <p:nvPr/>
        </p:nvPicPr>
        <p:blipFill rotWithShape="1">
          <a:blip r:embed="rId4">
            <a:extLst>
              <a:ext uri="{28A0092B-C50C-407E-A947-70E740481C1C}">
                <a14:useLocalDpi xmlns:a14="http://schemas.microsoft.com/office/drawing/2010/main" val="0"/>
              </a:ext>
            </a:extLst>
          </a:blip>
          <a:srcRect r="28643" b="3327"/>
          <a:stretch/>
        </p:blipFill>
        <p:spPr>
          <a:xfrm>
            <a:off x="6972034" y="2978789"/>
            <a:ext cx="5173074" cy="3186421"/>
          </a:xfrm>
          <a:prstGeom prst="rect">
            <a:avLst/>
          </a:prstGeom>
          <a:ln w="38100">
            <a:solidFill>
              <a:srgbClr val="0070C0"/>
            </a:solidFill>
          </a:ln>
        </p:spPr>
      </p:pic>
      <p:sp>
        <p:nvSpPr>
          <p:cNvPr id="8" name="矩形 7">
            <a:extLst>
              <a:ext uri="{FF2B5EF4-FFF2-40B4-BE49-F238E27FC236}">
                <a16:creationId xmlns:a16="http://schemas.microsoft.com/office/drawing/2014/main" id="{FDA048FB-0C20-49AC-926F-70451F4E1BAA}"/>
              </a:ext>
            </a:extLst>
          </p:cNvPr>
          <p:cNvSpPr/>
          <p:nvPr/>
        </p:nvSpPr>
        <p:spPr>
          <a:xfrm>
            <a:off x="236593" y="4185138"/>
            <a:ext cx="6656576" cy="468923"/>
          </a:xfrm>
          <a:prstGeom prst="rect">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矩形 1">
            <a:extLst>
              <a:ext uri="{FF2B5EF4-FFF2-40B4-BE49-F238E27FC236}">
                <a16:creationId xmlns:a16="http://schemas.microsoft.com/office/drawing/2014/main" id="{21C2EA4F-498E-42F8-B02B-5D5065A475B0}"/>
              </a:ext>
            </a:extLst>
          </p:cNvPr>
          <p:cNvSpPr/>
          <p:nvPr/>
        </p:nvSpPr>
        <p:spPr>
          <a:xfrm>
            <a:off x="741218" y="2156363"/>
            <a:ext cx="10719540" cy="3416320"/>
          </a:xfrm>
          <a:prstGeom prst="rect">
            <a:avLst/>
          </a:prstGeom>
          <a:solidFill>
            <a:schemeClr val="tx2">
              <a:lumMod val="10000"/>
            </a:schemeClr>
          </a:solidFill>
        </p:spPr>
        <p:txBody>
          <a:bodyPr wrap="square" lIns="91440" tIns="45720" rIns="91440" bIns="45720">
            <a:spAutoFit/>
          </a:bodyPr>
          <a:lstStyle/>
          <a:p>
            <a:pPr algn="ctr"/>
            <a:r>
              <a:rPr lang="en-US" altLang="zh-CN"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rPr>
              <a:t>We create two non-interfering</a:t>
            </a:r>
          </a:p>
          <a:p>
            <a:pPr algn="ctr"/>
            <a:r>
              <a:rPr lang="en-US" altLang="zh-CN"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rPr>
              <a:t>Threads running to function </a:t>
            </a:r>
          </a:p>
          <a:p>
            <a:pPr algn="ctr"/>
            <a:r>
              <a:rPr lang="en-US" altLang="zh-CN" sz="5400" b="1" cap="none" spc="0" dirty="0" err="1">
                <a:ln w="6600">
                  <a:solidFill>
                    <a:srgbClr val="00B050"/>
                  </a:solidFill>
                  <a:prstDash val="solid"/>
                </a:ln>
                <a:solidFill>
                  <a:srgbClr val="00B050"/>
                </a:solidFill>
                <a:effectLst>
                  <a:outerShdw blurRad="50800" dist="38100" dir="18900000" algn="bl" rotWithShape="0">
                    <a:prstClr val="black">
                      <a:alpha val="40000"/>
                    </a:prstClr>
                  </a:outerShdw>
                </a:effectLst>
              </a:rPr>
              <a:t>vmbusr!ChUnmapGpadlView</a:t>
            </a:r>
            <a:r>
              <a:rPr lang="en-US" altLang="zh-CN"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rPr>
              <a:t> </a:t>
            </a:r>
          </a:p>
          <a:p>
            <a:pPr algn="ctr"/>
            <a:r>
              <a:rPr lang="en-US" altLang="zh-CN" sz="5400" b="1" dirty="0">
                <a:ln w="6600">
                  <a:solidFill>
                    <a:srgbClr val="00B050"/>
                  </a:solidFill>
                  <a:prstDash val="solid"/>
                </a:ln>
                <a:solidFill>
                  <a:srgbClr val="00B050"/>
                </a:solidFill>
                <a:effectLst>
                  <a:outerShdw blurRad="50800" dist="38100" dir="18900000" algn="bl" rotWithShape="0">
                    <a:prstClr val="black">
                      <a:alpha val="40000"/>
                    </a:prstClr>
                  </a:outerShdw>
                </a:effectLst>
              </a:rPr>
              <a:t>a</a:t>
            </a:r>
            <a:r>
              <a:rPr lang="en-US" altLang="zh-CN"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rPr>
              <a:t>t the sam</a:t>
            </a:r>
            <a:r>
              <a:rPr lang="en-US" altLang="zh-CN" sz="5400" b="1" dirty="0">
                <a:ln w="6600">
                  <a:solidFill>
                    <a:srgbClr val="00B050"/>
                  </a:solidFill>
                  <a:prstDash val="solid"/>
                </a:ln>
                <a:solidFill>
                  <a:srgbClr val="00B050"/>
                </a:solidFill>
                <a:effectLst>
                  <a:outerShdw blurRad="50800" dist="38100" dir="18900000" algn="bl" rotWithShape="0">
                    <a:prstClr val="black">
                      <a:alpha val="40000"/>
                    </a:prstClr>
                  </a:outerShdw>
                </a:effectLst>
              </a:rPr>
              <a:t>e time </a:t>
            </a:r>
            <a:r>
              <a:rPr lang="en-US" altLang="zh-CN"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rPr>
              <a:t>indirectly!!! </a:t>
            </a:r>
            <a:endParaRPr lang="zh-CN" altLang="en-US" sz="5400" b="1" cap="none" spc="0" dirty="0">
              <a:ln w="6600">
                <a:solidFill>
                  <a:srgbClr val="00B050"/>
                </a:solidFill>
                <a:prstDash val="solid"/>
              </a:ln>
              <a:solidFill>
                <a:srgbClr val="00B050"/>
              </a:solidFill>
              <a:effectLst>
                <a:outerShdw blurRad="50800" dist="38100" dir="18900000" algn="bl" rotWithShape="0">
                  <a:prstClr val="black">
                    <a:alpha val="40000"/>
                  </a:prstClr>
                </a:outerShdw>
              </a:effectLst>
            </a:endParaRPr>
          </a:p>
        </p:txBody>
      </p:sp>
    </p:spTree>
    <p:extLst>
      <p:ext uri="{BB962C8B-B14F-4D97-AF65-F5344CB8AC3E}">
        <p14:creationId xmlns:p14="http://schemas.microsoft.com/office/powerpoint/2010/main" val="47994899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spTree>
    <p:extLst>
      <p:ext uri="{BB962C8B-B14F-4D97-AF65-F5344CB8AC3E}">
        <p14:creationId xmlns:p14="http://schemas.microsoft.com/office/powerpoint/2010/main" val="155943505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pic>
        <p:nvPicPr>
          <p:cNvPr id="6" name="图片 5">
            <a:extLst>
              <a:ext uri="{FF2B5EF4-FFF2-40B4-BE49-F238E27FC236}">
                <a16:creationId xmlns:a16="http://schemas.microsoft.com/office/drawing/2014/main" id="{C64C9528-7C84-419F-8F0E-8E99FD063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879" y="1476216"/>
            <a:ext cx="7182321" cy="5305584"/>
          </a:xfrm>
          <a:prstGeom prst="rect">
            <a:avLst/>
          </a:prstGeom>
          <a:ln w="38100">
            <a:solidFill>
              <a:srgbClr val="0070C0"/>
            </a:solidFill>
          </a:ln>
        </p:spPr>
      </p:pic>
    </p:spTree>
    <p:extLst>
      <p:ext uri="{BB962C8B-B14F-4D97-AF65-F5344CB8AC3E}">
        <p14:creationId xmlns:p14="http://schemas.microsoft.com/office/powerpoint/2010/main" val="40201288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6E60677F-24D8-479B-89E6-BA0D514AA6F0}"/>
              </a:ext>
            </a:extLst>
          </p:cNvPr>
          <p:cNvSpPr txBox="1">
            <a:spLocks/>
          </p:cNvSpPr>
          <p:nvPr/>
        </p:nvSpPr>
        <p:spPr>
          <a:xfrm>
            <a:off x="838200" y="6214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Architecture – Host Drivers</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15" name="矩形 14">
            <a:extLst>
              <a:ext uri="{FF2B5EF4-FFF2-40B4-BE49-F238E27FC236}">
                <a16:creationId xmlns:a16="http://schemas.microsoft.com/office/drawing/2014/main" id="{566AA794-B10E-4618-B70F-E10976F2158C}"/>
              </a:ext>
            </a:extLst>
          </p:cNvPr>
          <p:cNvSpPr/>
          <p:nvPr/>
        </p:nvSpPr>
        <p:spPr>
          <a:xfrm>
            <a:off x="838200" y="2081934"/>
            <a:ext cx="10515600" cy="4351338"/>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rPr>
              <a:t>Host Drivers</a:t>
            </a:r>
            <a:endParaRPr kumimoji="0" lang="zh-CN" altLang="en-US" sz="32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71415C1-E09F-47C7-97D3-819D74703138}"/>
              </a:ext>
            </a:extLst>
          </p:cNvPr>
          <p:cNvSpPr/>
          <p:nvPr/>
        </p:nvSpPr>
        <p:spPr>
          <a:xfrm>
            <a:off x="1446028" y="2503324"/>
            <a:ext cx="2991293" cy="1679944"/>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Network Virtualization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vmswitch.sys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vmsproxy.sys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vmsproxyhnic.sys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A419F926-1B8D-467E-A0F2-B759328D490A}"/>
              </a:ext>
            </a:extLst>
          </p:cNvPr>
          <p:cNvSpPr/>
          <p:nvPr/>
        </p:nvSpPr>
        <p:spPr>
          <a:xfrm>
            <a:off x="4876797" y="3874831"/>
            <a:ext cx="2438400" cy="765544"/>
          </a:xfrm>
          <a:prstGeom prst="rect">
            <a:avLst/>
          </a:prstGeom>
          <a:solidFill>
            <a:srgbClr val="A5A5A5">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VMBUS</a:t>
            </a:r>
            <a:endParaRPr kumimoji="0" lang="zh-CN" altLang="en-US" sz="1800" b="1"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6BB39F00-5B61-48C7-83D8-D7599115E9C7}"/>
              </a:ext>
            </a:extLst>
          </p:cNvPr>
          <p:cNvSpPr/>
          <p:nvPr/>
        </p:nvSpPr>
        <p:spPr>
          <a:xfrm>
            <a:off x="7838852" y="4539183"/>
            <a:ext cx="2991293" cy="1679944"/>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hvsocket</a:t>
            </a: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hvsocket.sys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hvsocketcontrol.sys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A6A7F153-A3E0-4061-AACE-11C7B17324B7}"/>
              </a:ext>
            </a:extLst>
          </p:cNvPr>
          <p:cNvSpPr/>
          <p:nvPr/>
        </p:nvSpPr>
        <p:spPr>
          <a:xfrm>
            <a:off x="1446028" y="4544498"/>
            <a:ext cx="2991293" cy="1679944"/>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PCI Virtualization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vpcivsp.sys</a:t>
            </a:r>
          </a:p>
        </p:txBody>
      </p:sp>
      <p:sp>
        <p:nvSpPr>
          <p:cNvPr id="20" name="矩形 19">
            <a:extLst>
              <a:ext uri="{FF2B5EF4-FFF2-40B4-BE49-F238E27FC236}">
                <a16:creationId xmlns:a16="http://schemas.microsoft.com/office/drawing/2014/main" id="{3AAFD869-536E-4561-8DFA-F0E0F4805691}"/>
              </a:ext>
            </a:extLst>
          </p:cNvPr>
          <p:cNvSpPr/>
          <p:nvPr/>
        </p:nvSpPr>
        <p:spPr>
          <a:xfrm>
            <a:off x="7838852" y="2503324"/>
            <a:ext cx="2991293" cy="1679944"/>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Storage Virtualization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storvsp.sys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vhdparser.sys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vhdmp.sys</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箭头: 左右 20">
            <a:extLst>
              <a:ext uri="{FF2B5EF4-FFF2-40B4-BE49-F238E27FC236}">
                <a16:creationId xmlns:a16="http://schemas.microsoft.com/office/drawing/2014/main" id="{9BACFA10-232A-40AC-ADAD-C5392287B32D}"/>
              </a:ext>
            </a:extLst>
          </p:cNvPr>
          <p:cNvSpPr/>
          <p:nvPr/>
        </p:nvSpPr>
        <p:spPr>
          <a:xfrm rot="2423492">
            <a:off x="4366208" y="3325574"/>
            <a:ext cx="864781" cy="467833"/>
          </a:xfrm>
          <a:prstGeom prst="leftRight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箭头: 左右 21">
            <a:extLst>
              <a:ext uri="{FF2B5EF4-FFF2-40B4-BE49-F238E27FC236}">
                <a16:creationId xmlns:a16="http://schemas.microsoft.com/office/drawing/2014/main" id="{CBFE63DA-F695-4CF6-A519-579AD99D62EC}"/>
              </a:ext>
            </a:extLst>
          </p:cNvPr>
          <p:cNvSpPr/>
          <p:nvPr/>
        </p:nvSpPr>
        <p:spPr>
          <a:xfrm rot="2423492">
            <a:off x="7151052" y="4686887"/>
            <a:ext cx="864781" cy="467833"/>
          </a:xfrm>
          <a:prstGeom prst="leftRight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箭头: 左右 22">
            <a:extLst>
              <a:ext uri="{FF2B5EF4-FFF2-40B4-BE49-F238E27FC236}">
                <a16:creationId xmlns:a16="http://schemas.microsoft.com/office/drawing/2014/main" id="{E010EEAE-FD81-4A27-B2E5-938D81E8C135}"/>
              </a:ext>
            </a:extLst>
          </p:cNvPr>
          <p:cNvSpPr/>
          <p:nvPr/>
        </p:nvSpPr>
        <p:spPr>
          <a:xfrm rot="8466242">
            <a:off x="4342214" y="4715829"/>
            <a:ext cx="864781" cy="467833"/>
          </a:xfrm>
          <a:prstGeom prst="leftRight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箭头: 左右 23">
            <a:extLst>
              <a:ext uri="{FF2B5EF4-FFF2-40B4-BE49-F238E27FC236}">
                <a16:creationId xmlns:a16="http://schemas.microsoft.com/office/drawing/2014/main" id="{767A7A8F-D7B6-47A6-B618-D5A8D84BF220}"/>
              </a:ext>
            </a:extLst>
          </p:cNvPr>
          <p:cNvSpPr/>
          <p:nvPr/>
        </p:nvSpPr>
        <p:spPr>
          <a:xfrm rot="18952162">
            <a:off x="7085636" y="3343404"/>
            <a:ext cx="864781" cy="467833"/>
          </a:xfrm>
          <a:prstGeom prst="leftRight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968049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pic>
        <p:nvPicPr>
          <p:cNvPr id="6" name="图片 5">
            <a:extLst>
              <a:ext uri="{FF2B5EF4-FFF2-40B4-BE49-F238E27FC236}">
                <a16:creationId xmlns:a16="http://schemas.microsoft.com/office/drawing/2014/main" id="{C64C9528-7C84-419F-8F0E-8E99FD063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879" y="1476216"/>
            <a:ext cx="7182321" cy="5305584"/>
          </a:xfrm>
          <a:prstGeom prst="rect">
            <a:avLst/>
          </a:prstGeom>
          <a:ln w="38100">
            <a:solidFill>
              <a:srgbClr val="0070C0"/>
            </a:solidFill>
          </a:ln>
        </p:spPr>
      </p:pic>
      <p:pic>
        <p:nvPicPr>
          <p:cNvPr id="7" name="图片 6">
            <a:extLst>
              <a:ext uri="{FF2B5EF4-FFF2-40B4-BE49-F238E27FC236}">
                <a16:creationId xmlns:a16="http://schemas.microsoft.com/office/drawing/2014/main" id="{C124B7A6-B1E3-4FAA-9B97-4BF4E5D3E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897" y="1191400"/>
            <a:ext cx="7813964" cy="5390084"/>
          </a:xfrm>
          <a:prstGeom prst="rect">
            <a:avLst/>
          </a:prstGeom>
          <a:ln w="38100">
            <a:solidFill>
              <a:srgbClr val="0070C0"/>
            </a:solidFill>
          </a:ln>
        </p:spPr>
      </p:pic>
      <p:sp>
        <p:nvSpPr>
          <p:cNvPr id="2" name="矩形 1">
            <a:extLst>
              <a:ext uri="{FF2B5EF4-FFF2-40B4-BE49-F238E27FC236}">
                <a16:creationId xmlns:a16="http://schemas.microsoft.com/office/drawing/2014/main" id="{AEBBC09E-673B-4F82-BB11-A9BD101B6A9C}"/>
              </a:ext>
            </a:extLst>
          </p:cNvPr>
          <p:cNvSpPr/>
          <p:nvPr/>
        </p:nvSpPr>
        <p:spPr>
          <a:xfrm>
            <a:off x="1940897" y="3739662"/>
            <a:ext cx="7672026" cy="249701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9501394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pic>
        <p:nvPicPr>
          <p:cNvPr id="6" name="图片 5">
            <a:extLst>
              <a:ext uri="{FF2B5EF4-FFF2-40B4-BE49-F238E27FC236}">
                <a16:creationId xmlns:a16="http://schemas.microsoft.com/office/drawing/2014/main" id="{C64C9528-7C84-419F-8F0E-8E99FD063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879" y="1476216"/>
            <a:ext cx="7182321" cy="5305584"/>
          </a:xfrm>
          <a:prstGeom prst="rect">
            <a:avLst/>
          </a:prstGeom>
          <a:ln w="38100">
            <a:solidFill>
              <a:srgbClr val="0070C0"/>
            </a:solidFill>
          </a:ln>
        </p:spPr>
      </p:pic>
      <p:pic>
        <p:nvPicPr>
          <p:cNvPr id="7" name="图片 6">
            <a:extLst>
              <a:ext uri="{FF2B5EF4-FFF2-40B4-BE49-F238E27FC236}">
                <a16:creationId xmlns:a16="http://schemas.microsoft.com/office/drawing/2014/main" id="{C124B7A6-B1E3-4FAA-9B97-4BF4E5D3E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897" y="1191400"/>
            <a:ext cx="7813964" cy="5390084"/>
          </a:xfrm>
          <a:prstGeom prst="rect">
            <a:avLst/>
          </a:prstGeom>
          <a:ln w="38100">
            <a:solidFill>
              <a:srgbClr val="0070C0"/>
            </a:solidFill>
          </a:ln>
        </p:spPr>
      </p:pic>
      <p:pic>
        <p:nvPicPr>
          <p:cNvPr id="8" name="图片 7">
            <a:extLst>
              <a:ext uri="{FF2B5EF4-FFF2-40B4-BE49-F238E27FC236}">
                <a16:creationId xmlns:a16="http://schemas.microsoft.com/office/drawing/2014/main" id="{DFF02EB7-C64A-4189-9BE3-B50A3EB0F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738" y="82017"/>
            <a:ext cx="7959970" cy="6357706"/>
          </a:xfrm>
          <a:prstGeom prst="rect">
            <a:avLst/>
          </a:prstGeom>
          <a:ln w="38100">
            <a:solidFill>
              <a:srgbClr val="0070C0"/>
            </a:solidFill>
          </a:ln>
        </p:spPr>
      </p:pic>
      <p:sp>
        <p:nvSpPr>
          <p:cNvPr id="9" name="矩形 8">
            <a:extLst>
              <a:ext uri="{FF2B5EF4-FFF2-40B4-BE49-F238E27FC236}">
                <a16:creationId xmlns:a16="http://schemas.microsoft.com/office/drawing/2014/main" id="{B7DF8603-C9C8-4DC1-BA6B-0D04FADFBAB9}"/>
              </a:ext>
            </a:extLst>
          </p:cNvPr>
          <p:cNvSpPr/>
          <p:nvPr/>
        </p:nvSpPr>
        <p:spPr>
          <a:xfrm>
            <a:off x="2508737" y="89431"/>
            <a:ext cx="7659095" cy="21614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0" name="直接连接符 9">
            <a:extLst>
              <a:ext uri="{FF2B5EF4-FFF2-40B4-BE49-F238E27FC236}">
                <a16:creationId xmlns:a16="http://schemas.microsoft.com/office/drawing/2014/main" id="{3181BC76-00DA-46B1-9A86-269A7E4197B6}"/>
              </a:ext>
            </a:extLst>
          </p:cNvPr>
          <p:cNvCxnSpPr/>
          <p:nvPr/>
        </p:nvCxnSpPr>
        <p:spPr>
          <a:xfrm>
            <a:off x="2508737" y="2919046"/>
            <a:ext cx="2098432"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D6BBFF14-E9D5-4D88-9476-72E3885FB51B}"/>
              </a:ext>
            </a:extLst>
          </p:cNvPr>
          <p:cNvCxnSpPr/>
          <p:nvPr/>
        </p:nvCxnSpPr>
        <p:spPr>
          <a:xfrm>
            <a:off x="2508738" y="4771290"/>
            <a:ext cx="2098432" cy="0"/>
          </a:xfrm>
          <a:prstGeom prst="line">
            <a:avLst/>
          </a:prstGeom>
          <a:noFill/>
          <a:ln w="127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5524486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pic>
        <p:nvPicPr>
          <p:cNvPr id="6" name="图片 5">
            <a:extLst>
              <a:ext uri="{FF2B5EF4-FFF2-40B4-BE49-F238E27FC236}">
                <a16:creationId xmlns:a16="http://schemas.microsoft.com/office/drawing/2014/main" id="{C64C9528-7C84-419F-8F0E-8E99FD063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879" y="1476216"/>
            <a:ext cx="7182321" cy="5305584"/>
          </a:xfrm>
          <a:prstGeom prst="rect">
            <a:avLst/>
          </a:prstGeom>
          <a:ln w="38100">
            <a:solidFill>
              <a:srgbClr val="0070C0"/>
            </a:solidFill>
          </a:ln>
        </p:spPr>
      </p:pic>
      <p:pic>
        <p:nvPicPr>
          <p:cNvPr id="7" name="图片 6">
            <a:extLst>
              <a:ext uri="{FF2B5EF4-FFF2-40B4-BE49-F238E27FC236}">
                <a16:creationId xmlns:a16="http://schemas.microsoft.com/office/drawing/2014/main" id="{C124B7A6-B1E3-4FAA-9B97-4BF4E5D3E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897" y="1191400"/>
            <a:ext cx="7813964" cy="5390084"/>
          </a:xfrm>
          <a:prstGeom prst="rect">
            <a:avLst/>
          </a:prstGeom>
          <a:ln w="38100">
            <a:solidFill>
              <a:srgbClr val="0070C0"/>
            </a:solidFill>
          </a:ln>
        </p:spPr>
      </p:pic>
      <p:pic>
        <p:nvPicPr>
          <p:cNvPr id="8" name="图片 7">
            <a:extLst>
              <a:ext uri="{FF2B5EF4-FFF2-40B4-BE49-F238E27FC236}">
                <a16:creationId xmlns:a16="http://schemas.microsoft.com/office/drawing/2014/main" id="{DFF02EB7-C64A-4189-9BE3-B50A3EB0F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738" y="82017"/>
            <a:ext cx="7959970" cy="6357706"/>
          </a:xfrm>
          <a:prstGeom prst="rect">
            <a:avLst/>
          </a:prstGeom>
          <a:ln w="38100">
            <a:solidFill>
              <a:srgbClr val="0070C0"/>
            </a:solidFill>
          </a:ln>
        </p:spPr>
      </p:pic>
      <p:pic>
        <p:nvPicPr>
          <p:cNvPr id="9" name="图片 8">
            <a:extLst>
              <a:ext uri="{FF2B5EF4-FFF2-40B4-BE49-F238E27FC236}">
                <a16:creationId xmlns:a16="http://schemas.microsoft.com/office/drawing/2014/main" id="{4E55B589-8329-4AE0-8866-FB71F3045A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772" y="213381"/>
            <a:ext cx="8652797" cy="6206072"/>
          </a:xfrm>
          <a:prstGeom prst="rect">
            <a:avLst/>
          </a:prstGeom>
          <a:ln w="38100">
            <a:solidFill>
              <a:srgbClr val="0070C0"/>
            </a:solidFill>
          </a:ln>
        </p:spPr>
      </p:pic>
      <p:sp>
        <p:nvSpPr>
          <p:cNvPr id="2" name="爆炸形: 14 pt  1">
            <a:extLst>
              <a:ext uri="{FF2B5EF4-FFF2-40B4-BE49-F238E27FC236}">
                <a16:creationId xmlns:a16="http://schemas.microsoft.com/office/drawing/2014/main" id="{A0BF3A6D-8689-456B-933E-43E2821FCD69}"/>
              </a:ext>
            </a:extLst>
          </p:cNvPr>
          <p:cNvSpPr/>
          <p:nvPr/>
        </p:nvSpPr>
        <p:spPr>
          <a:xfrm>
            <a:off x="8440615" y="2426677"/>
            <a:ext cx="1242647" cy="1002323"/>
          </a:xfrm>
          <a:prstGeom prst="irregularSeal2">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4255132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28246" y="1571625"/>
            <a:ext cx="11523785"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94C30D9C-B605-41C9-BF62-78E239434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04" y="1571624"/>
            <a:ext cx="11717750" cy="4855605"/>
          </a:xfrm>
          <a:prstGeom prst="rect">
            <a:avLst/>
          </a:prstGeom>
          <a:ln w="38100">
            <a:solidFill>
              <a:srgbClr val="0070C0"/>
            </a:solidFill>
          </a:ln>
        </p:spPr>
      </p:pic>
      <p:pic>
        <p:nvPicPr>
          <p:cNvPr id="6" name="图片 5">
            <a:extLst>
              <a:ext uri="{FF2B5EF4-FFF2-40B4-BE49-F238E27FC236}">
                <a16:creationId xmlns:a16="http://schemas.microsoft.com/office/drawing/2014/main" id="{C64C9528-7C84-419F-8F0E-8E99FD063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879" y="1476216"/>
            <a:ext cx="7182321" cy="5305584"/>
          </a:xfrm>
          <a:prstGeom prst="rect">
            <a:avLst/>
          </a:prstGeom>
          <a:ln w="38100">
            <a:solidFill>
              <a:srgbClr val="0070C0"/>
            </a:solidFill>
          </a:ln>
        </p:spPr>
      </p:pic>
      <p:pic>
        <p:nvPicPr>
          <p:cNvPr id="7" name="图片 6">
            <a:extLst>
              <a:ext uri="{FF2B5EF4-FFF2-40B4-BE49-F238E27FC236}">
                <a16:creationId xmlns:a16="http://schemas.microsoft.com/office/drawing/2014/main" id="{C124B7A6-B1E3-4FAA-9B97-4BF4E5D3E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897" y="1191400"/>
            <a:ext cx="7813964" cy="5390084"/>
          </a:xfrm>
          <a:prstGeom prst="rect">
            <a:avLst/>
          </a:prstGeom>
          <a:ln w="38100">
            <a:solidFill>
              <a:srgbClr val="0070C0"/>
            </a:solidFill>
          </a:ln>
        </p:spPr>
      </p:pic>
      <p:pic>
        <p:nvPicPr>
          <p:cNvPr id="8" name="图片 7">
            <a:extLst>
              <a:ext uri="{FF2B5EF4-FFF2-40B4-BE49-F238E27FC236}">
                <a16:creationId xmlns:a16="http://schemas.microsoft.com/office/drawing/2014/main" id="{DFF02EB7-C64A-4189-9BE3-B50A3EB0F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738" y="82017"/>
            <a:ext cx="7959970" cy="6357706"/>
          </a:xfrm>
          <a:prstGeom prst="rect">
            <a:avLst/>
          </a:prstGeom>
          <a:ln w="38100">
            <a:solidFill>
              <a:srgbClr val="0070C0"/>
            </a:solidFill>
          </a:ln>
        </p:spPr>
      </p:pic>
      <p:pic>
        <p:nvPicPr>
          <p:cNvPr id="9" name="图片 8">
            <a:extLst>
              <a:ext uri="{FF2B5EF4-FFF2-40B4-BE49-F238E27FC236}">
                <a16:creationId xmlns:a16="http://schemas.microsoft.com/office/drawing/2014/main" id="{4E55B589-8329-4AE0-8866-FB71F3045A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772" y="213381"/>
            <a:ext cx="8652797" cy="6206072"/>
          </a:xfrm>
          <a:prstGeom prst="rect">
            <a:avLst/>
          </a:prstGeom>
          <a:ln w="38100">
            <a:solidFill>
              <a:srgbClr val="0070C0"/>
            </a:solidFill>
          </a:ln>
        </p:spPr>
      </p:pic>
      <p:pic>
        <p:nvPicPr>
          <p:cNvPr id="10" name="图片 9">
            <a:extLst>
              <a:ext uri="{FF2B5EF4-FFF2-40B4-BE49-F238E27FC236}">
                <a16:creationId xmlns:a16="http://schemas.microsoft.com/office/drawing/2014/main" id="{83E471EA-AD83-4184-BB05-A30BF86F04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7139" y="418277"/>
            <a:ext cx="8680305" cy="5972050"/>
          </a:xfrm>
          <a:prstGeom prst="rect">
            <a:avLst/>
          </a:prstGeom>
          <a:ln w="38100">
            <a:solidFill>
              <a:srgbClr val="0070C0"/>
            </a:solidFill>
          </a:ln>
        </p:spPr>
      </p:pic>
      <p:sp>
        <p:nvSpPr>
          <p:cNvPr id="2" name="矩形 1">
            <a:extLst>
              <a:ext uri="{FF2B5EF4-FFF2-40B4-BE49-F238E27FC236}">
                <a16:creationId xmlns:a16="http://schemas.microsoft.com/office/drawing/2014/main" id="{3086C9BE-9E89-41C9-A928-7EB04894F908}"/>
              </a:ext>
            </a:extLst>
          </p:cNvPr>
          <p:cNvSpPr/>
          <p:nvPr/>
        </p:nvSpPr>
        <p:spPr>
          <a:xfrm>
            <a:off x="2437139" y="3892061"/>
            <a:ext cx="7246123" cy="328247"/>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矩形 10">
            <a:extLst>
              <a:ext uri="{FF2B5EF4-FFF2-40B4-BE49-F238E27FC236}">
                <a16:creationId xmlns:a16="http://schemas.microsoft.com/office/drawing/2014/main" id="{1AC05849-DE64-49D2-8361-D5517F100F5F}"/>
              </a:ext>
            </a:extLst>
          </p:cNvPr>
          <p:cNvSpPr/>
          <p:nvPr/>
        </p:nvSpPr>
        <p:spPr>
          <a:xfrm>
            <a:off x="8933189" y="3057646"/>
            <a:ext cx="1762022" cy="923330"/>
          </a:xfrm>
          <a:prstGeom prst="rect">
            <a:avLst/>
          </a:prstGeom>
          <a:noFill/>
        </p:spPr>
        <p:txBody>
          <a:bodyPr wrap="none" lIns="91440" tIns="45720" rIns="91440" bIns="45720">
            <a:spAutoFit/>
          </a:bodyPr>
          <a:lstStyle/>
          <a:p>
            <a:pPr algn="ctr"/>
            <a:r>
              <a:rPr lang="en-US" altLang="zh-CN" sz="5400" b="0" cap="none" spc="0" dirty="0">
                <a:ln w="0"/>
                <a:gradFill>
                  <a:gsLst>
                    <a:gs pos="0">
                      <a:srgbClr val="C00000"/>
                    </a:gs>
                    <a:gs pos="50000">
                      <a:srgbClr val="FF0000"/>
                    </a:gs>
                    <a:gs pos="100000">
                      <a:srgbClr val="FAAAAA"/>
                    </a:gs>
                  </a:gsLst>
                  <a:lin ang="5400000"/>
                </a:gradFill>
                <a:effectLst>
                  <a:reflection blurRad="6350" stA="53000" endA="300" endPos="35500" dir="5400000" sy="-90000" algn="bl" rotWithShape="0"/>
                </a:effectLst>
              </a:rPr>
              <a:t>UAF!</a:t>
            </a:r>
            <a:endParaRPr lang="zh-CN" altLang="en-US" sz="5400" b="0" cap="none" spc="0" dirty="0">
              <a:ln w="0"/>
              <a:gradFill>
                <a:gsLst>
                  <a:gs pos="0">
                    <a:srgbClr val="C00000"/>
                  </a:gs>
                  <a:gs pos="50000">
                    <a:srgbClr val="FF0000"/>
                  </a:gs>
                  <a:gs pos="100000">
                    <a:srgbClr val="FAAAAA"/>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5411179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Race condition : </a:t>
            </a:r>
            <a:r>
              <a:rPr lang="en-US" altLang="zh-CN" dirty="0">
                <a:solidFill>
                  <a:sysClr val="windowText" lastClr="000000"/>
                </a:solidFill>
                <a:latin typeface="等线" panose="020F0502020204030204"/>
                <a:ea typeface="等线" panose="02010600030101010101" pitchFamily="2" charset="-122"/>
              </a:rPr>
              <a:t>Because of VM shutdown, Host will auto recycle the VM resource. But we can also use some VM resource and do something. In this case, send a </a:t>
            </a:r>
            <a:r>
              <a:rPr lang="en-US" altLang="zh-CN" b="1" dirty="0">
                <a:solidFill>
                  <a:sysClr val="windowText" lastClr="000000"/>
                </a:solidFill>
                <a:latin typeface="等线" panose="020F0502020204030204"/>
                <a:ea typeface="等线" panose="02010600030101010101" pitchFamily="2" charset="-122"/>
              </a:rPr>
              <a:t>NVSP_MSG1_TYPE_REVOKE_RECV_BUF </a:t>
            </a:r>
            <a:r>
              <a:rPr lang="en-US" altLang="zh-CN" dirty="0">
                <a:solidFill>
                  <a:sysClr val="windowText" lastClr="000000"/>
                </a:solidFill>
                <a:latin typeface="等线" panose="020F0502020204030204"/>
                <a:ea typeface="等线" panose="02010600030101010101" pitchFamily="2" charset="-122"/>
              </a:rPr>
              <a:t>message when VM reset(</a:t>
            </a:r>
            <a:r>
              <a:rPr lang="en-US" altLang="zh-CN" b="1" dirty="0" err="1">
                <a:solidFill>
                  <a:sysClr val="windowText" lastClr="000000"/>
                </a:solidFill>
                <a:latin typeface="等线" panose="020F0502020204030204"/>
                <a:ea typeface="等线" panose="02010600030101010101" pitchFamily="2" charset="-122"/>
              </a:rPr>
              <a:t>efi.reset_system</a:t>
            </a:r>
            <a:r>
              <a:rPr lang="en-US" altLang="zh-CN" b="1" dirty="0">
                <a:solidFill>
                  <a:sysClr val="windowText" lastClr="000000"/>
                </a:solidFill>
                <a:latin typeface="等线" panose="020F0502020204030204"/>
                <a:ea typeface="等线" panose="02010600030101010101" pitchFamily="2" charset="-122"/>
              </a:rPr>
              <a:t>(0, EFI_SUCCESS, 0, NULL);</a:t>
            </a:r>
            <a:r>
              <a:rPr lang="en-US" altLang="zh-CN" dirty="0">
                <a:solidFill>
                  <a:sysClr val="windowText" lastClr="000000"/>
                </a:solidFill>
                <a:latin typeface="等线" panose="020F0502020204030204"/>
                <a:ea typeface="等线" panose="02010600030101010101" pitchFamily="2" charset="-122"/>
              </a:rPr>
              <a: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In a word : </a:t>
            </a:r>
            <a:r>
              <a:rPr lang="en-US" altLang="zh-CN" b="1" dirty="0">
                <a:solidFill>
                  <a:sysClr val="windowText" lastClr="000000"/>
                </a:solidFill>
                <a:latin typeface="等线" panose="020F0502020204030204"/>
                <a:ea typeface="等线" panose="02010600030101010101" pitchFamily="2" charset="-122"/>
              </a:rPr>
              <a:t>Use Resource When Auto Recycle</a:t>
            </a:r>
            <a:endPar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45017457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Exploit thinking</a:t>
            </a:r>
          </a:p>
          <a:p>
            <a:pPr marL="971550" lvl="1" indent="-514350">
              <a:spcBef>
                <a:spcPts val="1000"/>
              </a:spcBef>
              <a:buFont typeface="+mj-lt"/>
              <a:buAutoNum type="romanUcPeriod"/>
              <a:defRPr/>
            </a:pP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Find suitable object for kernel pool Spray.</a:t>
            </a:r>
          </a:p>
          <a:p>
            <a:pPr marL="971550" lvl="1" indent="-514350">
              <a:spcBef>
                <a:spcPts val="1000"/>
              </a:spcBef>
              <a:buFont typeface="+mj-lt"/>
              <a:buAutoNum type="romanUcPeriod"/>
              <a:defRPr/>
            </a:pPr>
            <a:r>
              <a:rPr lang="en-US" altLang="zh-CN" dirty="0">
                <a:solidFill>
                  <a:sysClr val="windowText" lastClr="000000"/>
                </a:solidFill>
                <a:latin typeface="等线" panose="020F0502020204030204"/>
                <a:ea typeface="等线" panose="02010600030101010101" pitchFamily="2" charset="-122"/>
              </a:rPr>
              <a:t>But the time window between two threads is very short, kernel pool Spray is not easy to succeed.</a:t>
            </a:r>
          </a:p>
          <a:p>
            <a:pPr marL="971550" lvl="1" indent="-514350">
              <a:spcBef>
                <a:spcPts val="1000"/>
              </a:spcBef>
              <a:buFont typeface="+mj-lt"/>
              <a:buAutoNum type="romanUcPeriod"/>
              <a:defRPr/>
            </a:pPr>
            <a:r>
              <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Use interrupt to interfere with one of the threads, then cause thread switching, increase the time window.</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a:solidFill>
                  <a:sysClr val="windowText" lastClr="000000"/>
                </a:solidFill>
                <a:latin typeface="等线" panose="020F0502020204030204"/>
                <a:ea typeface="等线" panose="02010600030101010101" pitchFamily="2" charset="-122"/>
              </a:rPr>
              <a:t>Why failed?</a:t>
            </a:r>
          </a:p>
          <a:p>
            <a:pPr lvl="1">
              <a:spcBef>
                <a:spcPts val="1000"/>
              </a:spcBef>
              <a:defRPr/>
            </a:pPr>
            <a:r>
              <a:rPr lang="en-US" altLang="zh-CN" dirty="0">
                <a:solidFill>
                  <a:sysClr val="windowText" lastClr="000000"/>
                </a:solidFill>
                <a:latin typeface="等线" panose="020F0502020204030204"/>
                <a:ea typeface="等线" panose="02010600030101010101" pitchFamily="2" charset="-122"/>
              </a:rPr>
              <a:t>The thread lock is a </a:t>
            </a:r>
            <a:r>
              <a:rPr lang="en-US" altLang="zh-CN" b="1" dirty="0">
                <a:solidFill>
                  <a:sysClr val="windowText" lastClr="000000"/>
                </a:solidFill>
                <a:latin typeface="等线" panose="020F0502020204030204"/>
                <a:ea typeface="等线" panose="02010600030101010101" pitchFamily="2" charset="-122"/>
              </a:rPr>
              <a:t>Spin Lock</a:t>
            </a:r>
            <a:r>
              <a:rPr lang="en-US" altLang="zh-CN" b="1" dirty="0">
                <a:solidFill>
                  <a:sysClr val="windowText" lastClr="000000"/>
                </a:solidFill>
                <a:latin typeface="等线" panose="020F0502020204030204"/>
                <a:ea typeface="等线" panose="02010600030101010101" pitchFamily="2" charset="-122"/>
                <a:sym typeface="Wingdings" panose="05000000000000000000" pitchFamily="2" charset="2"/>
              </a:rPr>
              <a:t></a:t>
            </a:r>
            <a:r>
              <a:rPr lang="en-US" altLang="zh-CN" dirty="0">
                <a:solidFill>
                  <a:sysClr val="windowText" lastClr="000000"/>
                </a:solidFill>
                <a:latin typeface="等线" panose="020F0502020204030204"/>
                <a:ea typeface="等线" panose="02010600030101010101" pitchFamily="2" charset="-122"/>
              </a:rPr>
              <a:t>.</a:t>
            </a:r>
            <a:endParaRPr kumimoji="0" lang="en-US" altLang="zh-CN"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CVE-2019-0720</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232415407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39B37B91-C688-45AF-BFA9-A6978D5F1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480428"/>
            <a:ext cx="8376080" cy="4870700"/>
          </a:xfrm>
          <a:prstGeom prst="rect">
            <a:avLst/>
          </a:prstGeom>
          <a:ln w="38100">
            <a:solidFill>
              <a:srgbClr val="0070C0"/>
            </a:solidFill>
          </a:ln>
        </p:spPr>
      </p:pic>
    </p:spTree>
    <p:extLst>
      <p:ext uri="{BB962C8B-B14F-4D97-AF65-F5344CB8AC3E}">
        <p14:creationId xmlns:p14="http://schemas.microsoft.com/office/powerpoint/2010/main" val="141941906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39B37B91-C688-45AF-BFA9-A6978D5F1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480428"/>
            <a:ext cx="8376080" cy="4870700"/>
          </a:xfrm>
          <a:prstGeom prst="rect">
            <a:avLst/>
          </a:prstGeom>
          <a:ln w="38100">
            <a:solidFill>
              <a:srgbClr val="0070C0"/>
            </a:solidFill>
          </a:ln>
        </p:spPr>
      </p:pic>
      <p:pic>
        <p:nvPicPr>
          <p:cNvPr id="7" name="图片 6">
            <a:extLst>
              <a:ext uri="{FF2B5EF4-FFF2-40B4-BE49-F238E27FC236}">
                <a16:creationId xmlns:a16="http://schemas.microsoft.com/office/drawing/2014/main" id="{29D7260F-63CC-4EC3-993D-F1A9A1BE0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682" y="2377017"/>
            <a:ext cx="10242708" cy="3168718"/>
          </a:xfrm>
          <a:prstGeom prst="rect">
            <a:avLst/>
          </a:prstGeom>
          <a:ln w="38100">
            <a:solidFill>
              <a:srgbClr val="0070C0"/>
            </a:solidFill>
          </a:ln>
        </p:spPr>
      </p:pic>
    </p:spTree>
    <p:extLst>
      <p:ext uri="{BB962C8B-B14F-4D97-AF65-F5344CB8AC3E}">
        <p14:creationId xmlns:p14="http://schemas.microsoft.com/office/powerpoint/2010/main" val="327765604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This vulnerability requires Windows Server category OS.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Set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Network Adapter</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—&gt;"</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Hardware Acceleration</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—&gt;"</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Enable SR-IOV</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in the virtual machine settings.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 the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Virtual Switch Manager</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virtual network adapter should enable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Enable single-root I/O virtualization</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select a network adapter that must support SR-IOV at the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hardware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level.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 example, I select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Intel(R) Ethernet 10G 4P X540/I350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rNDC</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#2</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8139141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This vulnerability require Windows Server category OS.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Set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Network Adapter</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—&gt;"</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Hardware Acceleration</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—&gt;"</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Enable SR-IOV</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in the virtual machine settings.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 the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Virtual Switch Manager</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virtual network adapter should enable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Enable single-root I/O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virtualzation</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and select a network adapter that must support SR-IOV at the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hardware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level.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For example, I select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Intel(R) Ethernet 10G 4P X540/I350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rNDC</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#2</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FF382402-C688-4370-8F38-E5C2AC8DE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82" y="277108"/>
            <a:ext cx="10852006" cy="6149237"/>
          </a:xfrm>
          <a:prstGeom prst="rect">
            <a:avLst/>
          </a:prstGeom>
          <a:ln w="38100">
            <a:solidFill>
              <a:srgbClr val="0070C0"/>
            </a:solidFill>
          </a:ln>
        </p:spPr>
      </p:pic>
    </p:spTree>
    <p:extLst>
      <p:ext uri="{BB962C8B-B14F-4D97-AF65-F5344CB8AC3E}">
        <p14:creationId xmlns:p14="http://schemas.microsoft.com/office/powerpoint/2010/main" val="1007045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B87F0A26-C8D2-491F-94A0-88C981F6A2E1}"/>
              </a:ext>
            </a:extLst>
          </p:cNvPr>
          <p:cNvSpPr txBox="1">
            <a:spLocks/>
          </p:cNvSpPr>
          <p:nvPr/>
        </p:nvSpPr>
        <p:spPr>
          <a:xfrm>
            <a:off x="789709" y="593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ysClr val="windowText" lastClr="000000"/>
                </a:solidFill>
                <a:effectLst/>
                <a:uLnTx/>
                <a:uFillTx/>
                <a:latin typeface="等线 Light" panose="020F0302020204030204"/>
                <a:ea typeface="等线 Light" panose="02010600030101010101" pitchFamily="2" charset="-122"/>
                <a:cs typeface="+mj-cs"/>
              </a:rPr>
              <a:t>Architecture - VMWPs</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
        <p:nvSpPr>
          <p:cNvPr id="18" name="矩形 17">
            <a:extLst>
              <a:ext uri="{FF2B5EF4-FFF2-40B4-BE49-F238E27FC236}">
                <a16:creationId xmlns:a16="http://schemas.microsoft.com/office/drawing/2014/main" id="{9061746A-92DF-4529-8035-E57EE3FB2E5E}"/>
              </a:ext>
            </a:extLst>
          </p:cNvPr>
          <p:cNvSpPr/>
          <p:nvPr/>
        </p:nvSpPr>
        <p:spPr>
          <a:xfrm>
            <a:off x="789710" y="1492624"/>
            <a:ext cx="10515599" cy="54460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vmconnect.exe (Virtual Machine Connection)</a:t>
            </a:r>
            <a:endParaRPr kumimoji="0" lang="zh-CN" altLang="en-US" sz="24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1C12536-ECB7-413D-B84D-A5338400EBFC}"/>
              </a:ext>
            </a:extLst>
          </p:cNvPr>
          <p:cNvSpPr/>
          <p:nvPr/>
        </p:nvSpPr>
        <p:spPr>
          <a:xfrm>
            <a:off x="789709" y="2421497"/>
            <a:ext cx="10515600" cy="2951629"/>
          </a:xfrm>
          <a:prstGeom prst="rect">
            <a:avLst/>
          </a:prstGeom>
          <a:solidFill>
            <a:srgbClr val="4472C4"/>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VMWP.exe (Virtual Machine Worker Process)</a:t>
            </a:r>
            <a:endParaRPr kumimoji="0" lang="zh-CN" altLang="en-US" sz="20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31FAC85E-F874-4BC1-8346-C89C342E7D24}"/>
              </a:ext>
            </a:extLst>
          </p:cNvPr>
          <p:cNvSpPr/>
          <p:nvPr/>
        </p:nvSpPr>
        <p:spPr>
          <a:xfrm>
            <a:off x="789708" y="5815853"/>
            <a:ext cx="10515600" cy="59643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VMBUS</a:t>
            </a:r>
            <a:endParaRPr kumimoji="0" lang="zh-CN" altLang="en-US" sz="32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箭头: 上下 20">
            <a:extLst>
              <a:ext uri="{FF2B5EF4-FFF2-40B4-BE49-F238E27FC236}">
                <a16:creationId xmlns:a16="http://schemas.microsoft.com/office/drawing/2014/main" id="{A3DF9DCD-DF82-42FD-B8EA-1D1E6F2E9994}"/>
              </a:ext>
            </a:extLst>
          </p:cNvPr>
          <p:cNvSpPr/>
          <p:nvPr/>
        </p:nvSpPr>
        <p:spPr>
          <a:xfrm>
            <a:off x="5937639" y="2046907"/>
            <a:ext cx="219740" cy="374590"/>
          </a:xfrm>
          <a:prstGeom prst="up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箭头: 下 21">
            <a:extLst>
              <a:ext uri="{FF2B5EF4-FFF2-40B4-BE49-F238E27FC236}">
                <a16:creationId xmlns:a16="http://schemas.microsoft.com/office/drawing/2014/main" id="{BFC1C94B-7420-4D61-8C4D-CB033FA5723F}"/>
              </a:ext>
            </a:extLst>
          </p:cNvPr>
          <p:cNvSpPr/>
          <p:nvPr/>
        </p:nvSpPr>
        <p:spPr>
          <a:xfrm>
            <a:off x="2212700" y="5373126"/>
            <a:ext cx="333153" cy="449450"/>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箭头: 上 22">
            <a:extLst>
              <a:ext uri="{FF2B5EF4-FFF2-40B4-BE49-F238E27FC236}">
                <a16:creationId xmlns:a16="http://schemas.microsoft.com/office/drawing/2014/main" id="{970E3D3B-EB0C-4774-8D53-2B64571419BC}"/>
              </a:ext>
            </a:extLst>
          </p:cNvPr>
          <p:cNvSpPr/>
          <p:nvPr/>
        </p:nvSpPr>
        <p:spPr>
          <a:xfrm>
            <a:off x="7996810" y="5373126"/>
            <a:ext cx="333153" cy="449450"/>
          </a:xfrm>
          <a:prstGeom prst="up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E5C2981E-D5E0-4BBE-989A-74073475A6C4}"/>
              </a:ext>
            </a:extLst>
          </p:cNvPr>
          <p:cNvSpPr/>
          <p:nvPr/>
        </p:nvSpPr>
        <p:spPr>
          <a:xfrm>
            <a:off x="6047508" y="2012106"/>
            <a:ext cx="942754" cy="369332"/>
          </a:xfrm>
          <a:prstGeom prst="rect">
            <a:avLst/>
          </a:prstGeom>
          <a:noFill/>
        </p:spPr>
        <p:txBody>
          <a:bodyPr wrap="square" lIns="91440" tIns="45720" rIns="91440" bIns="45720">
            <a:spAutoFit/>
          </a:bodyPr>
          <a:lstStyle/>
          <a:p>
            <a:pPr algn="ctr"/>
            <a:r>
              <a:rPr lang="en-US" altLang="zh-CN"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rPr>
              <a:t>socket</a:t>
            </a:r>
            <a:endParaRPr lang="zh-CN" altLang="en-US"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endParaRPr>
          </a:p>
        </p:txBody>
      </p:sp>
      <p:sp>
        <p:nvSpPr>
          <p:cNvPr id="25" name="矩形 24">
            <a:extLst>
              <a:ext uri="{FF2B5EF4-FFF2-40B4-BE49-F238E27FC236}">
                <a16:creationId xmlns:a16="http://schemas.microsoft.com/office/drawing/2014/main" id="{F4296FBC-0E29-47FF-8D3E-C977824B3A9F}"/>
              </a:ext>
            </a:extLst>
          </p:cNvPr>
          <p:cNvSpPr/>
          <p:nvPr/>
        </p:nvSpPr>
        <p:spPr>
          <a:xfrm>
            <a:off x="2462565" y="5375649"/>
            <a:ext cx="1330842" cy="369332"/>
          </a:xfrm>
          <a:prstGeom prst="rect">
            <a:avLst/>
          </a:prstGeom>
          <a:noFill/>
        </p:spPr>
        <p:txBody>
          <a:bodyPr wrap="square" lIns="91440" tIns="45720" rIns="91440" bIns="45720">
            <a:spAutoFit/>
          </a:bodyPr>
          <a:lstStyle/>
          <a:p>
            <a:pPr algn="ctr"/>
            <a:r>
              <a:rPr lang="en-US" altLang="zh-CN"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rPr>
              <a:t>I/O Write</a:t>
            </a:r>
            <a:endParaRPr lang="zh-CN" altLang="en-US"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endParaRPr>
          </a:p>
        </p:txBody>
      </p:sp>
      <p:sp>
        <p:nvSpPr>
          <p:cNvPr id="26" name="矩形 25">
            <a:extLst>
              <a:ext uri="{FF2B5EF4-FFF2-40B4-BE49-F238E27FC236}">
                <a16:creationId xmlns:a16="http://schemas.microsoft.com/office/drawing/2014/main" id="{80FB3B42-C5B6-4E7D-8EC7-AD07D89F15C7}"/>
              </a:ext>
            </a:extLst>
          </p:cNvPr>
          <p:cNvSpPr/>
          <p:nvPr/>
        </p:nvSpPr>
        <p:spPr>
          <a:xfrm>
            <a:off x="8163385" y="5409823"/>
            <a:ext cx="1385779" cy="369332"/>
          </a:xfrm>
          <a:prstGeom prst="rect">
            <a:avLst/>
          </a:prstGeom>
          <a:noFill/>
        </p:spPr>
        <p:txBody>
          <a:bodyPr wrap="square" lIns="91440" tIns="45720" rIns="91440" bIns="45720">
            <a:spAutoFit/>
          </a:bodyPr>
          <a:lstStyle/>
          <a:p>
            <a:pPr algn="ctr"/>
            <a:r>
              <a:rPr lang="en-US" altLang="zh-CN"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rPr>
              <a:t>I/O Read</a:t>
            </a:r>
            <a:endParaRPr lang="zh-CN" altLang="en-US" dirty="0">
              <a:ln w="0"/>
              <a:solidFill>
                <a:prstClr val="black"/>
              </a:solidFill>
              <a:effectLst>
                <a:outerShdw blurRad="38100" dist="19050" dir="2700000" algn="tl" rotWithShape="0">
                  <a:prstClr val="black">
                    <a:alpha val="40000"/>
                  </a:prstClr>
                </a:outerShdw>
              </a:effectLst>
              <a:latin typeface="等线" panose="020F0502020204030204"/>
              <a:ea typeface="等线" panose="02010600030101010101" pitchFamily="2" charset="-122"/>
            </a:endParaRPr>
          </a:p>
        </p:txBody>
      </p:sp>
      <p:sp>
        <p:nvSpPr>
          <p:cNvPr id="27" name="矩形 26">
            <a:extLst>
              <a:ext uri="{FF2B5EF4-FFF2-40B4-BE49-F238E27FC236}">
                <a16:creationId xmlns:a16="http://schemas.microsoft.com/office/drawing/2014/main" id="{C3F30FAE-712D-4AB4-B1A8-BA7663E8658B}"/>
              </a:ext>
            </a:extLst>
          </p:cNvPr>
          <p:cNvSpPr/>
          <p:nvPr/>
        </p:nvSpPr>
        <p:spPr>
          <a:xfrm>
            <a:off x="1291209" y="3021419"/>
            <a:ext cx="2643963" cy="1531088"/>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Virtual Machine Integration Service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vmiccore.dll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vmicvdev.dll</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矩形 27">
            <a:extLst>
              <a:ext uri="{FF2B5EF4-FFF2-40B4-BE49-F238E27FC236}">
                <a16:creationId xmlns:a16="http://schemas.microsoft.com/office/drawing/2014/main" id="{19DA45D3-30D2-460A-A1C5-7B523C4E3393}"/>
              </a:ext>
            </a:extLst>
          </p:cNvPr>
          <p:cNvSpPr/>
          <p:nvPr/>
        </p:nvSpPr>
        <p:spPr>
          <a:xfrm>
            <a:off x="8159843" y="3029579"/>
            <a:ext cx="2643963" cy="1531088"/>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 UI Devices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vmuidevices.dll</a:t>
            </a:r>
          </a:p>
        </p:txBody>
      </p:sp>
      <p:sp>
        <p:nvSpPr>
          <p:cNvPr id="29" name="矩形 28">
            <a:extLst>
              <a:ext uri="{FF2B5EF4-FFF2-40B4-BE49-F238E27FC236}">
                <a16:creationId xmlns:a16="http://schemas.microsoft.com/office/drawing/2014/main" id="{D4B9EE96-E2DE-427D-A97E-29B8AC3A9D00}"/>
              </a:ext>
            </a:extLst>
          </p:cNvPr>
          <p:cNvSpPr/>
          <p:nvPr/>
        </p:nvSpPr>
        <p:spPr>
          <a:xfrm>
            <a:off x="4725526" y="3029579"/>
            <a:ext cx="2643963" cy="1531088"/>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Dynamic Memory Controller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vmdynmem.dll</a:t>
            </a:r>
            <a:endParaRPr kumimoji="0" lang="zh-CN" altLang="en-US" sz="18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0EB56BFF-B69E-409D-9354-A32778C30DB3}"/>
              </a:ext>
            </a:extLst>
          </p:cNvPr>
          <p:cNvSpPr/>
          <p:nvPr/>
        </p:nvSpPr>
        <p:spPr>
          <a:xfrm>
            <a:off x="4725525" y="4864596"/>
            <a:ext cx="2643963" cy="424578"/>
          </a:xfrm>
          <a:prstGeom prst="rect">
            <a:avLst/>
          </a:prstGeom>
          <a:solidFill>
            <a:srgbClr val="70AD47">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prstClr val="white"/>
                </a:solidFill>
                <a:effectLst/>
                <a:uLnTx/>
                <a:uFillTx/>
                <a:latin typeface="等线" panose="020F0502020204030204"/>
                <a:ea typeface="等线" panose="02010600030101010101" pitchFamily="2" charset="-122"/>
                <a:cs typeface="+mn-cs"/>
              </a:rPr>
              <a:t>etc</a:t>
            </a:r>
            <a:r>
              <a:rPr kumimoji="0" lang="en-US" altLang="zh-CN" sz="24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zh-CN" altLang="en-US" sz="24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8828701"/>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issue exists in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FlushGvaTranslationCache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382542905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issue exists in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FlushGvaTranslationCache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3DAC8F8C-BA39-4E04-91C2-6D5FAFE15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82" y="1481081"/>
            <a:ext cx="9271062" cy="5119744"/>
          </a:xfrm>
          <a:prstGeom prst="rect">
            <a:avLst/>
          </a:prstGeom>
          <a:ln w="38100">
            <a:solidFill>
              <a:srgbClr val="0070C0"/>
            </a:solidFill>
          </a:ln>
        </p:spPr>
      </p:pic>
    </p:spTree>
    <p:extLst>
      <p:ext uri="{BB962C8B-B14F-4D97-AF65-F5344CB8AC3E}">
        <p14:creationId xmlns:p14="http://schemas.microsoft.com/office/powerpoint/2010/main" val="223780080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issue exists in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FlushGvaTranslationCache</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3DAC8F8C-BA39-4E04-91C2-6D5FAFE15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82" y="1481081"/>
            <a:ext cx="9271062" cy="5119744"/>
          </a:xfrm>
          <a:prstGeom prst="rect">
            <a:avLst/>
          </a:prstGeom>
          <a:ln w="38100">
            <a:solidFill>
              <a:srgbClr val="0070C0"/>
            </a:solidFill>
          </a:ln>
        </p:spPr>
      </p:pic>
      <p:pic>
        <p:nvPicPr>
          <p:cNvPr id="6" name="图片 5">
            <a:extLst>
              <a:ext uri="{FF2B5EF4-FFF2-40B4-BE49-F238E27FC236}">
                <a16:creationId xmlns:a16="http://schemas.microsoft.com/office/drawing/2014/main" id="{AF4FE0CD-1573-4EFA-93B8-648D25535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19" y="1571624"/>
            <a:ext cx="10254506" cy="4854720"/>
          </a:xfrm>
          <a:prstGeom prst="rect">
            <a:avLst/>
          </a:prstGeom>
          <a:ln w="38100">
            <a:solidFill>
              <a:srgbClr val="0070C0"/>
            </a:solidFill>
          </a:ln>
        </p:spPr>
      </p:pic>
      <p:sp>
        <p:nvSpPr>
          <p:cNvPr id="7" name="矩形 6">
            <a:extLst>
              <a:ext uri="{FF2B5EF4-FFF2-40B4-BE49-F238E27FC236}">
                <a16:creationId xmlns:a16="http://schemas.microsoft.com/office/drawing/2014/main" id="{43F3D5C8-A060-447D-A7AB-3FDE31AAAEF5}"/>
              </a:ext>
            </a:extLst>
          </p:cNvPr>
          <p:cNvSpPr/>
          <p:nvPr/>
        </p:nvSpPr>
        <p:spPr>
          <a:xfrm>
            <a:off x="2524125" y="5962650"/>
            <a:ext cx="7591425" cy="17145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5845179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::FlushGvaTranslationCache+0x9e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sym typeface="Wingdings" panose="05000000000000000000" pitchFamily="2" charset="2"/>
              </a:rPr>
              <a: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vmwp!VND_HANDLER_CONTEXT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RemoveReference</a:t>
            </a:r>
            <a:r>
              <a:rPr lang="en-US" altLang="zh-CN" dirty="0">
                <a:solidFill>
                  <a:sysClr val="windowText" lastClr="000000"/>
                </a:solidFill>
                <a:latin typeface="等线" panose="020F0502020204030204"/>
                <a:ea typeface="等线" panose="02010600030101010101" pitchFamily="2" charset="-122"/>
                <a:sym typeface="Wingdings" panose="05000000000000000000" pitchFamily="2" charset="2"/>
              </a:rPr>
              <a:t></a:t>
            </a:r>
            <a:r>
              <a:rPr lang="en-US" altLang="zh-CN" dirty="0">
                <a:solidFill>
                  <a:sysClr val="windowText" lastClr="000000"/>
                </a:solidFill>
                <a:latin typeface="等线" panose="020F0502020204030204"/>
                <a:ea typeface="等线" panose="02010600030101010101" pitchFamily="2" charset="-122"/>
              </a:rPr>
              <a:t> </a:t>
            </a:r>
            <a:r>
              <a:rPr lang="en-US" altLang="zh-CN" dirty="0" err="1">
                <a:solidFill>
                  <a:sysClr val="windowText" lastClr="000000"/>
                </a:solidFill>
                <a:latin typeface="等线" panose="020F0502020204030204"/>
                <a:ea typeface="等线" panose="02010600030101010101" pitchFamily="2" charset="-122"/>
              </a:rPr>
              <a:t>vmwp!Vml</a:t>
            </a:r>
            <a:r>
              <a:rPr lang="en-US" altLang="zh-CN" dirty="0">
                <a:solidFill>
                  <a:sysClr val="windowText" lastClr="000000"/>
                </a:solidFill>
                <a:latin typeface="等线" panose="020F0502020204030204"/>
                <a:ea typeface="等线" panose="02010600030101010101" pitchFamily="2" charset="-122"/>
              </a:rPr>
              <a:t>::</a:t>
            </a:r>
            <a:r>
              <a:rPr lang="en-US" altLang="zh-CN" dirty="0" err="1">
                <a:solidFill>
                  <a:sysClr val="windowText" lastClr="000000"/>
                </a:solidFill>
                <a:latin typeface="等线" panose="020F0502020204030204"/>
                <a:ea typeface="等线" panose="02010600030101010101" pitchFamily="2" charset="-122"/>
              </a:rPr>
              <a:t>VmSharableObject</a:t>
            </a:r>
            <a:r>
              <a:rPr lang="en-US" altLang="zh-CN" dirty="0">
                <a:solidFill>
                  <a:sysClr val="windowText" lastClr="000000"/>
                </a:solidFill>
                <a:latin typeface="等线" panose="020F0502020204030204"/>
                <a:ea typeface="等线" panose="02010600030101010101" pitchFamily="2" charset="-122"/>
              </a:rPr>
              <a:t>::</a:t>
            </a:r>
            <a:r>
              <a:rPr lang="en-US" altLang="zh-CN" dirty="0" err="1">
                <a:solidFill>
                  <a:sysClr val="windowText" lastClr="000000"/>
                </a:solidFill>
                <a:latin typeface="等线" panose="020F0502020204030204"/>
                <a:ea typeface="等线" panose="02010600030101010101" pitchFamily="2" charset="-122"/>
              </a:rPr>
              <a:t>DecrementUserCount</a:t>
            </a:r>
            <a:endParaRPr lang="en-US" altLang="zh-CN" dirty="0">
              <a:solidFill>
                <a:sysClr val="windowText" lastClr="000000"/>
              </a:solidFill>
              <a:latin typeface="等线" panose="020F0502020204030204"/>
              <a:ea typeface="等线" panose="02010600030101010101" pitchFamily="2" charset="-122"/>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If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vmwp!VND_HANDLER_CONTEXT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RemoveReference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first parameter </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offset-0x50</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’s value is 1,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vmwp!Vml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VmSharableObject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DecrementUserCount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will free a </a:t>
            </a:r>
            <a:r>
              <a:rPr kumimoji="0" lang="en-US" altLang="zh-CN" sz="2800" b="1" i="0" u="none" strike="noStrike" kern="1200" cap="none" spc="0" normalizeH="0" baseline="0" noProof="0" dirty="0" err="1">
                <a:ln>
                  <a:noFill/>
                </a:ln>
                <a:solidFill>
                  <a:srgbClr val="FF0000"/>
                </a:solidFill>
                <a:effectLst/>
                <a:uLnTx/>
                <a:uFillTx/>
                <a:latin typeface="等线" panose="020F0502020204030204"/>
                <a:ea typeface="等线" panose="02010600030101010101" pitchFamily="2" charset="-122"/>
                <a:cs typeface="+mn-cs"/>
              </a:rPr>
              <a:t>VmbComMmioHandlerAdapter</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object of size 0xb0.</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b="1" dirty="0">
                <a:solidFill>
                  <a:srgbClr val="FF0000"/>
                </a:solidFill>
                <a:latin typeface="等线" panose="020F0502020204030204"/>
                <a:ea typeface="等线" panose="02010600030101010101" pitchFamily="2" charset="-122"/>
              </a:rPr>
              <a:t>PS</a:t>
            </a:r>
            <a:r>
              <a:rPr lang="en-US" altLang="zh-CN" dirty="0">
                <a:solidFill>
                  <a:sysClr val="windowText" lastClr="000000"/>
                </a:solidFill>
                <a:latin typeface="等线" panose="020F0502020204030204"/>
                <a:ea typeface="等线" panose="02010600030101010101" pitchFamily="2" charset="-122"/>
              </a:rPr>
              <a:t> :  The first parameter </a:t>
            </a:r>
            <a:r>
              <a:rPr lang="en-US" altLang="zh-CN" b="1" dirty="0">
                <a:solidFill>
                  <a:sysClr val="windowText" lastClr="000000"/>
                </a:solidFill>
                <a:latin typeface="等线" panose="020F0502020204030204"/>
                <a:ea typeface="等线" panose="02010600030101010101" pitchFamily="2" charset="-122"/>
              </a:rPr>
              <a:t>offset-0x50</a:t>
            </a:r>
            <a:r>
              <a:rPr lang="en-US" altLang="zh-CN" dirty="0">
                <a:solidFill>
                  <a:sysClr val="windowText" lastClr="000000"/>
                </a:solidFill>
                <a:latin typeface="等线" panose="020F0502020204030204"/>
                <a:ea typeface="等线" panose="02010600030101010101" pitchFamily="2" charset="-122"/>
              </a:rPr>
              <a:t> is a reference counter’s address, if the reference counter equal to 1, a </a:t>
            </a:r>
            <a:r>
              <a:rPr lang="en-US" altLang="zh-CN" b="1" dirty="0" err="1">
                <a:solidFill>
                  <a:srgbClr val="FF0000"/>
                </a:solidFill>
                <a:latin typeface="等线" panose="020F0502020204030204"/>
                <a:ea typeface="等线" panose="02010600030101010101" pitchFamily="2" charset="-122"/>
              </a:rPr>
              <a:t>VmbComMmioHandlerAdapter</a:t>
            </a:r>
            <a:r>
              <a:rPr lang="en-US" altLang="zh-CN" dirty="0">
                <a:solidFill>
                  <a:sysClr val="windowText" lastClr="000000"/>
                </a:solidFill>
                <a:latin typeface="等线" panose="020F0502020204030204"/>
                <a:ea typeface="等线" panose="02010600030101010101" pitchFamily="2" charset="-122"/>
              </a:rPr>
              <a:t> object will be recycled, and free a 0xb0 size heap chunk. In the following presentation, the reference counter will be referred to as </a:t>
            </a:r>
            <a:r>
              <a:rPr lang="en-US" altLang="zh-CN" sz="3500" b="1" i="1" u="sng" dirty="0">
                <a:solidFill>
                  <a:srgbClr val="00CC00"/>
                </a:solidFill>
                <a:latin typeface="等线" panose="020F0502020204030204"/>
                <a:ea typeface="等线" panose="02010600030101010101" pitchFamily="2" charset="-122"/>
              </a:rPr>
              <a:t>KEY_REF_COUNTER</a:t>
            </a:r>
            <a:r>
              <a:rPr lang="en-US" altLang="zh-CN" dirty="0">
                <a:solidFill>
                  <a:sysClr val="windowText" lastClr="000000"/>
                </a:solidFill>
                <a:latin typeface="等线" panose="020F0502020204030204"/>
                <a:ea typeface="等线" panose="02010600030101010101" pitchFamily="2" charset="-122"/>
              </a:rPr>
              <a:t>.</a:t>
            </a: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spTree>
    <p:extLst>
      <p:ext uri="{BB962C8B-B14F-4D97-AF65-F5344CB8AC3E}">
        <p14:creationId xmlns:p14="http://schemas.microsoft.com/office/powerpoint/2010/main" val="50033693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vmwp!VndCompletionHandler</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HandleVndCallback</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can also invoke </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Vml</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VmSharableObject</a:t>
            </a:r>
            <a:r>
              <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DecrementUserCount</a:t>
            </a:r>
            <a:endParaRPr kumimoji="0" lang="en-US" altLang="zh-CN" sz="280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altLang="zh-CN" dirty="0" err="1">
                <a:solidFill>
                  <a:sysClr val="windowText" lastClr="000000"/>
                </a:solidFill>
                <a:latin typeface="等线" panose="020F0502020204030204"/>
                <a:ea typeface="等线" panose="02010600030101010101" pitchFamily="2" charset="-122"/>
              </a:rPr>
              <a:t>vmwp!VndCompletionHandler</a:t>
            </a:r>
            <a:r>
              <a:rPr lang="en-US" altLang="zh-CN" dirty="0">
                <a:solidFill>
                  <a:sysClr val="windowText" lastClr="000000"/>
                </a:solidFill>
                <a:latin typeface="等线" panose="020F0502020204030204"/>
                <a:ea typeface="等线" panose="02010600030101010101" pitchFamily="2" charset="-122"/>
              </a:rPr>
              <a:t>::</a:t>
            </a:r>
            <a:r>
              <a:rPr lang="en-US" altLang="zh-CN" dirty="0" err="1">
                <a:solidFill>
                  <a:sysClr val="windowText" lastClr="000000"/>
                </a:solidFill>
                <a:latin typeface="等线" panose="020F0502020204030204"/>
                <a:ea typeface="等线" panose="02010600030101010101" pitchFamily="2" charset="-122"/>
              </a:rPr>
              <a:t>HandleVndCallback</a:t>
            </a:r>
            <a:r>
              <a:rPr lang="en-US" altLang="zh-CN" dirty="0">
                <a:solidFill>
                  <a:sysClr val="windowText" lastClr="000000"/>
                </a:solidFill>
                <a:latin typeface="等线" panose="020F0502020204030204"/>
                <a:ea typeface="等线" panose="02010600030101010101" pitchFamily="2" charset="-122"/>
              </a:rPr>
              <a:t> invoke </a:t>
            </a:r>
            <a:r>
              <a:rPr lang="en-US" altLang="zh-CN" dirty="0" err="1">
                <a:solidFill>
                  <a:sysClr val="windowText" lastClr="000000"/>
                </a:solidFill>
                <a:latin typeface="等线" panose="020F0502020204030204"/>
                <a:ea typeface="等线" panose="02010600030101010101" pitchFamily="2" charset="-122"/>
              </a:rPr>
              <a:t>Vml</a:t>
            </a:r>
            <a:r>
              <a:rPr lang="en-US" altLang="zh-CN" dirty="0">
                <a:solidFill>
                  <a:sysClr val="windowText" lastClr="000000"/>
                </a:solidFill>
                <a:latin typeface="等线" panose="020F0502020204030204"/>
                <a:ea typeface="等线" panose="02010600030101010101" pitchFamily="2" charset="-122"/>
              </a:rPr>
              <a:t>::</a:t>
            </a:r>
            <a:r>
              <a:rPr lang="en-US" altLang="zh-CN" dirty="0" err="1">
                <a:solidFill>
                  <a:sysClr val="windowText" lastClr="000000"/>
                </a:solidFill>
                <a:latin typeface="等线" panose="020F0502020204030204"/>
                <a:ea typeface="等线" panose="02010600030101010101" pitchFamily="2" charset="-122"/>
              </a:rPr>
              <a:t>VmSharableObject</a:t>
            </a:r>
            <a:r>
              <a:rPr lang="en-US" altLang="zh-CN" dirty="0">
                <a:solidFill>
                  <a:sysClr val="windowText" lastClr="000000"/>
                </a:solidFill>
                <a:latin typeface="等线" panose="020F0502020204030204"/>
                <a:ea typeface="等线" panose="02010600030101010101" pitchFamily="2" charset="-122"/>
              </a:rPr>
              <a:t>::</a:t>
            </a:r>
            <a:r>
              <a:rPr lang="en-US" altLang="zh-CN" dirty="0" err="1">
                <a:solidFill>
                  <a:sysClr val="windowText" lastClr="000000"/>
                </a:solidFill>
                <a:latin typeface="等线" panose="020F0502020204030204"/>
                <a:ea typeface="等线" panose="02010600030101010101" pitchFamily="2" charset="-122"/>
              </a:rPr>
              <a:t>DecrementUserCount</a:t>
            </a:r>
            <a:r>
              <a:rPr lang="en-US" altLang="zh-CN" dirty="0">
                <a:solidFill>
                  <a:sysClr val="windowText" lastClr="000000"/>
                </a:solidFill>
                <a:latin typeface="等线" panose="020F0502020204030204"/>
                <a:ea typeface="等线" panose="02010600030101010101" pitchFamily="2" charset="-122"/>
              </a:rPr>
              <a:t> to decrease an object’s reference count.</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lang="en-US" altLang="zh-CN" dirty="0">
              <a:solidFill>
                <a:sysClr val="windowText" lastClr="000000"/>
              </a:solidFill>
              <a:latin typeface="等线" panose="020F0502020204030204"/>
              <a:ea typeface="等线" panose="02010600030101010101" pitchFamily="2" charset="-122"/>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The </a:t>
            </a:r>
            <a:r>
              <a:rPr lang="en-US" altLang="zh-CN" sz="3200" b="1" i="1" u="sng" dirty="0">
                <a:solidFill>
                  <a:srgbClr val="00CC00"/>
                </a:solidFill>
                <a:latin typeface="等线" panose="020F0502020204030204"/>
                <a:ea typeface="等线" panose="02010600030101010101" pitchFamily="2" charset="-122"/>
              </a:rPr>
              <a:t>KEY_REF_COUNTER  </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can also be modified by function </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Vml</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VmSharableObject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DecrementUserCount</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 at address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vmwp!VndCompletionHandler</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::HandleVndCallback+0xAAE</a:t>
            </a: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BA83F77F-6257-4793-A742-9BE51E641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 y="3605066"/>
            <a:ext cx="12068437" cy="1138383"/>
          </a:xfrm>
          <a:prstGeom prst="rect">
            <a:avLst/>
          </a:prstGeom>
          <a:ln w="38100">
            <a:solidFill>
              <a:srgbClr val="0070C0"/>
            </a:solidFill>
          </a:ln>
        </p:spPr>
      </p:pic>
    </p:spTree>
    <p:extLst>
      <p:ext uri="{BB962C8B-B14F-4D97-AF65-F5344CB8AC3E}">
        <p14:creationId xmlns:p14="http://schemas.microsoft.com/office/powerpoint/2010/main" val="176622121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PoC code is control vmwp.exe process runs to address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vmwp!VndCompletionHandler</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::HandleVndCallback+0xAAE</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2CD73EE-D466-4BEC-8D9B-E96949BCD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5" y="2520859"/>
            <a:ext cx="6394779" cy="3549832"/>
          </a:xfrm>
          <a:prstGeom prst="rect">
            <a:avLst/>
          </a:prstGeom>
          <a:ln w="38100">
            <a:solidFill>
              <a:srgbClr val="0070C0"/>
            </a:solidFill>
          </a:ln>
        </p:spPr>
      </p:pic>
      <p:pic>
        <p:nvPicPr>
          <p:cNvPr id="7" name="图片 6">
            <a:extLst>
              <a:ext uri="{FF2B5EF4-FFF2-40B4-BE49-F238E27FC236}">
                <a16:creationId xmlns:a16="http://schemas.microsoft.com/office/drawing/2014/main" id="{22721489-8A4A-4493-87CB-126A02CED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626" y="4051322"/>
            <a:ext cx="6197919" cy="2394073"/>
          </a:xfrm>
          <a:prstGeom prst="rect">
            <a:avLst/>
          </a:prstGeom>
          <a:ln w="38100">
            <a:solidFill>
              <a:srgbClr val="0070C0"/>
            </a:solidFill>
          </a:ln>
        </p:spPr>
      </p:pic>
    </p:spTree>
    <p:extLst>
      <p:ext uri="{BB962C8B-B14F-4D97-AF65-F5344CB8AC3E}">
        <p14:creationId xmlns:p14="http://schemas.microsoft.com/office/powerpoint/2010/main" val="417542177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PoC code is control vmwp.exe process runs to address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::FlushGvaTranslationCache+0x9e</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017688F-65AE-43C5-ADAC-8553EAEA5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17" y="2759037"/>
            <a:ext cx="9366742" cy="2975013"/>
          </a:xfrm>
          <a:prstGeom prst="rect">
            <a:avLst/>
          </a:prstGeom>
          <a:ln w="38100">
            <a:solidFill>
              <a:srgbClr val="0070C0"/>
            </a:solidFill>
          </a:ln>
        </p:spPr>
      </p:pic>
      <p:cxnSp>
        <p:nvCxnSpPr>
          <p:cNvPr id="7" name="直接箭头连接符 6">
            <a:extLst>
              <a:ext uri="{FF2B5EF4-FFF2-40B4-BE49-F238E27FC236}">
                <a16:creationId xmlns:a16="http://schemas.microsoft.com/office/drawing/2014/main" id="{6F90D8BA-9C66-4366-8C60-4EA774CBEB89}"/>
              </a:ext>
            </a:extLst>
          </p:cNvPr>
          <p:cNvCxnSpPr/>
          <p:nvPr/>
        </p:nvCxnSpPr>
        <p:spPr>
          <a:xfrm flipV="1">
            <a:off x="8105775" y="4324350"/>
            <a:ext cx="638175" cy="800100"/>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A8C0FF9D-DFE4-4C7A-A44B-48CB41E0F86E}"/>
              </a:ext>
            </a:extLst>
          </p:cNvPr>
          <p:cNvSpPr txBox="1"/>
          <p:nvPr/>
        </p:nvSpPr>
        <p:spPr>
          <a:xfrm>
            <a:off x="5131371" y="4919265"/>
            <a:ext cx="29744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What is virt_addr+0x1004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359095700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The PoC code is control vmwp.exe process runs to address </a:t>
            </a:r>
            <a:r>
              <a:rPr kumimoji="0" lang="en-US" altLang="zh-CN" sz="2800" b="1" i="0" u="none" strike="noStrike" kern="1200" cap="none" spc="0" normalizeH="0" baseline="0" noProof="0" dirty="0" err="1">
                <a:ln>
                  <a:noFill/>
                </a:ln>
                <a:solidFill>
                  <a:sysClr val="windowText" lastClr="000000"/>
                </a:solidFill>
                <a:effectLst/>
                <a:uLnTx/>
                <a:uFillTx/>
                <a:latin typeface="等线" panose="020F0502020204030204"/>
                <a:ea typeface="等线" panose="02010600030101010101" pitchFamily="2" charset="-122"/>
                <a:cs typeface="+mn-cs"/>
              </a:rPr>
              <a:t>vmwp!EmulatorVp</a:t>
            </a:r>
            <a:r>
              <a:rPr kumimoji="0" lang="en-US" altLang="zh-CN" sz="2800" b="1"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rPr>
              <a:t>::FlushGvaTranslationCache+0x9e</a:t>
            </a: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1017688F-65AE-43C5-ADAC-8553EAEA5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117" y="2759037"/>
            <a:ext cx="9366742" cy="2975013"/>
          </a:xfrm>
          <a:prstGeom prst="rect">
            <a:avLst/>
          </a:prstGeom>
          <a:ln w="38100">
            <a:solidFill>
              <a:srgbClr val="0070C0"/>
            </a:solidFill>
          </a:ln>
        </p:spPr>
      </p:pic>
      <p:cxnSp>
        <p:nvCxnSpPr>
          <p:cNvPr id="7" name="直接箭头连接符 6">
            <a:extLst>
              <a:ext uri="{FF2B5EF4-FFF2-40B4-BE49-F238E27FC236}">
                <a16:creationId xmlns:a16="http://schemas.microsoft.com/office/drawing/2014/main" id="{6F90D8BA-9C66-4366-8C60-4EA774CBEB89}"/>
              </a:ext>
            </a:extLst>
          </p:cNvPr>
          <p:cNvCxnSpPr/>
          <p:nvPr/>
        </p:nvCxnSpPr>
        <p:spPr>
          <a:xfrm flipV="1">
            <a:off x="8105775" y="4324350"/>
            <a:ext cx="638175" cy="800100"/>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A8C0FF9D-DFE4-4C7A-A44B-48CB41E0F86E}"/>
              </a:ext>
            </a:extLst>
          </p:cNvPr>
          <p:cNvSpPr txBox="1"/>
          <p:nvPr/>
        </p:nvSpPr>
        <p:spPr>
          <a:xfrm>
            <a:off x="5131371" y="4919265"/>
            <a:ext cx="297440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FF0000"/>
                </a:solidFill>
                <a:effectLst/>
                <a:uFillTx/>
                <a:latin typeface="Asap SemiBold"/>
                <a:ea typeface="Asap SemiBold"/>
                <a:cs typeface="Asap SemiBold"/>
                <a:sym typeface="Asap SemiBold"/>
              </a:rPr>
              <a:t>What is virt_addr+0x1004 ?</a:t>
            </a:r>
            <a:endParaRPr kumimoji="0" lang="zh-CN" altLang="en-US" sz="20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pic>
        <p:nvPicPr>
          <p:cNvPr id="6" name="图片 5">
            <a:extLst>
              <a:ext uri="{FF2B5EF4-FFF2-40B4-BE49-F238E27FC236}">
                <a16:creationId xmlns:a16="http://schemas.microsoft.com/office/drawing/2014/main" id="{E9D2D042-BFFF-402C-9879-C0E3E39D2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124" y="3549180"/>
            <a:ext cx="8113950" cy="2740170"/>
          </a:xfrm>
          <a:prstGeom prst="rect">
            <a:avLst/>
          </a:prstGeom>
        </p:spPr>
      </p:pic>
      <p:sp>
        <p:nvSpPr>
          <p:cNvPr id="9" name="矩形 8">
            <a:extLst>
              <a:ext uri="{FF2B5EF4-FFF2-40B4-BE49-F238E27FC236}">
                <a16:creationId xmlns:a16="http://schemas.microsoft.com/office/drawing/2014/main" id="{3459BFEC-3F0D-43D1-A4EA-2F3E3760CF51}"/>
              </a:ext>
            </a:extLst>
          </p:cNvPr>
          <p:cNvSpPr/>
          <p:nvPr/>
        </p:nvSpPr>
        <p:spPr>
          <a:xfrm>
            <a:off x="1914525" y="4105275"/>
            <a:ext cx="6743700" cy="2190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矩形 9">
            <a:extLst>
              <a:ext uri="{FF2B5EF4-FFF2-40B4-BE49-F238E27FC236}">
                <a16:creationId xmlns:a16="http://schemas.microsoft.com/office/drawing/2014/main" id="{DA239B53-2D88-43A9-BEFA-78B89BABD23B}"/>
              </a:ext>
            </a:extLst>
          </p:cNvPr>
          <p:cNvSpPr/>
          <p:nvPr/>
        </p:nvSpPr>
        <p:spPr>
          <a:xfrm>
            <a:off x="2291067" y="4451422"/>
            <a:ext cx="6743700" cy="219075"/>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2784576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spTree>
    <p:extLst>
      <p:ext uri="{BB962C8B-B14F-4D97-AF65-F5344CB8AC3E}">
        <p14:creationId xmlns:p14="http://schemas.microsoft.com/office/powerpoint/2010/main" val="233701467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9BF6F2-62B8-4CB1-8B2C-A4C7618FC027}"/>
              </a:ext>
            </a:extLst>
          </p:cNvPr>
          <p:cNvSpPr txBox="1">
            <a:spLocks/>
          </p:cNvSpPr>
          <p:nvPr/>
        </p:nvSpPr>
        <p:spPr>
          <a:xfrm>
            <a:off x="339969" y="1571625"/>
            <a:ext cx="11512062" cy="4854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0" i="0" u="none" strike="noStrike" kern="120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56CFEA9A-4168-4580-865A-AEC176B2444E}"/>
              </a:ext>
            </a:extLst>
          </p:cNvPr>
          <p:cNvSpPr txBox="1">
            <a:spLocks/>
          </p:cNvSpPr>
          <p:nvPr/>
        </p:nvSpPr>
        <p:spPr>
          <a:xfrm>
            <a:off x="741218" y="1014558"/>
            <a:ext cx="10515600" cy="5570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rPr>
              <a:t>CVE-2020-16891 debugging &amp; trigger</a:t>
            </a:r>
            <a:endParaRPr kumimoji="0" lang="zh-CN" altLang="en-US" sz="4400" b="0" i="0" u="none" strike="noStrike" kern="1200" cap="none" spc="0" normalizeH="0" baseline="0" noProof="0" dirty="0">
              <a:ln>
                <a:noFill/>
              </a:ln>
              <a:solidFill>
                <a:sysClr val="windowText" lastClr="000000"/>
              </a:solidFill>
              <a:effectLst/>
              <a:uLnTx/>
              <a:uFillTx/>
              <a:latin typeface="等线 Light" panose="020F0302020204030204"/>
              <a:ea typeface="等线 Light" panose="02010600030101010101" pitchFamily="2" charset="-122"/>
              <a:cs typeface="+mj-cs"/>
            </a:endParaRPr>
          </a:p>
        </p:txBody>
      </p:sp>
      <p:pic>
        <p:nvPicPr>
          <p:cNvPr id="3" name="图片 2">
            <a:extLst>
              <a:ext uri="{FF2B5EF4-FFF2-40B4-BE49-F238E27FC236}">
                <a16:creationId xmlns:a16="http://schemas.microsoft.com/office/drawing/2014/main" id="{08D4A31B-21AD-432D-8E0C-3696622C1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1571625"/>
            <a:ext cx="12096750" cy="1498249"/>
          </a:xfrm>
          <a:prstGeom prst="rect">
            <a:avLst/>
          </a:prstGeom>
          <a:ln w="38100">
            <a:solidFill>
              <a:srgbClr val="0070C0"/>
            </a:solidFill>
          </a:ln>
        </p:spPr>
      </p:pic>
      <p:pic>
        <p:nvPicPr>
          <p:cNvPr id="6" name="图片 5">
            <a:extLst>
              <a:ext uri="{FF2B5EF4-FFF2-40B4-BE49-F238E27FC236}">
                <a16:creationId xmlns:a16="http://schemas.microsoft.com/office/drawing/2014/main" id="{CFDD665C-57C3-494C-8CFC-9CE507A2E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29" y="38100"/>
            <a:ext cx="8511896" cy="6769840"/>
          </a:xfrm>
          <a:prstGeom prst="rect">
            <a:avLst/>
          </a:prstGeom>
          <a:ln w="38100">
            <a:solidFill>
              <a:srgbClr val="0070C0"/>
            </a:solidFill>
          </a:ln>
        </p:spPr>
      </p:pic>
      <p:sp>
        <p:nvSpPr>
          <p:cNvPr id="7" name="标注: 弯曲线形 6">
            <a:extLst>
              <a:ext uri="{FF2B5EF4-FFF2-40B4-BE49-F238E27FC236}">
                <a16:creationId xmlns:a16="http://schemas.microsoft.com/office/drawing/2014/main" id="{474465FE-3FC3-4858-AEBC-551FF9B5D648}"/>
              </a:ext>
            </a:extLst>
          </p:cNvPr>
          <p:cNvSpPr/>
          <p:nvPr/>
        </p:nvSpPr>
        <p:spPr>
          <a:xfrm rot="10800000">
            <a:off x="3162299" y="5591175"/>
            <a:ext cx="1370135" cy="133349"/>
          </a:xfrm>
          <a:prstGeom prst="borderCallout2">
            <a:avLst>
              <a:gd name="adj1" fmla="val 54013"/>
              <a:gd name="adj2" fmla="val -359"/>
              <a:gd name="adj3" fmla="val 62876"/>
              <a:gd name="adj4" fmla="val -35371"/>
              <a:gd name="adj5" fmla="val 158955"/>
              <a:gd name="adj6" fmla="val -140696"/>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文本框 7">
            <a:extLst>
              <a:ext uri="{FF2B5EF4-FFF2-40B4-BE49-F238E27FC236}">
                <a16:creationId xmlns:a16="http://schemas.microsoft.com/office/drawing/2014/main" id="{2B41BAB5-8C5A-4F79-8E44-D2E970E74EA9}"/>
              </a:ext>
            </a:extLst>
          </p:cNvPr>
          <p:cNvSpPr txBox="1"/>
          <p:nvPr/>
        </p:nvSpPr>
        <p:spPr>
          <a:xfrm>
            <a:off x="6448425" y="5293657"/>
            <a:ext cx="368049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sz="3200" b="1" i="1" u="sng" dirty="0">
                <a:solidFill>
                  <a:srgbClr val="00CC00"/>
                </a:solidFill>
                <a:latin typeface="等线" panose="020F0502020204030204"/>
                <a:ea typeface="等线" panose="02010600030101010101" pitchFamily="2" charset="-122"/>
              </a:rPr>
              <a:t>KEY_REF_COUNTER</a:t>
            </a:r>
            <a:endParaRPr kumimoji="0" lang="zh-CN" altLang="en-US" sz="3200" b="0" i="0" u="none" strike="noStrike" cap="none" spc="0" normalizeH="0" baseline="0" dirty="0">
              <a:ln>
                <a:noFill/>
              </a:ln>
              <a:solidFill>
                <a:srgbClr val="FF0000"/>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1025626588"/>
      </p:ext>
    </p:extLst>
  </p:cSld>
  <p:clrMapOvr>
    <a:masterClrMapping/>
  </p:clrMapOvr>
  <p:transition spd="med"/>
</p:sld>
</file>

<file path=ppt/theme/theme1.xml><?xml version="1.0" encoding="utf-8"?>
<a:theme xmlns:a="http://schemas.openxmlformats.org/drawingml/2006/main" name="White">
  <a:themeElements>
    <a:clrScheme name="bh">
      <a:dk1>
        <a:srgbClr val="FFFFFF"/>
      </a:dk1>
      <a:lt1>
        <a:srgbClr val="FFFFFF"/>
      </a:lt1>
      <a:dk2>
        <a:srgbClr val="5E5E5E"/>
      </a:dk2>
      <a:lt2>
        <a:srgbClr val="D5D5D5"/>
      </a:lt2>
      <a:accent1>
        <a:srgbClr val="46C5E8"/>
      </a:accent1>
      <a:accent2>
        <a:srgbClr val="BB2495"/>
      </a:accent2>
      <a:accent3>
        <a:srgbClr val="39BAD8"/>
      </a:accent3>
      <a:accent4>
        <a:srgbClr val="D5EC1A"/>
      </a:accent4>
      <a:accent5>
        <a:srgbClr val="C567FF"/>
      </a:accent5>
      <a:accent6>
        <a:srgbClr val="0043C0"/>
      </a:accent6>
      <a:hlink>
        <a:srgbClr val="0000FF"/>
      </a:hlink>
      <a:folHlink>
        <a:srgbClr val="FF00F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7270</TotalTime>
  <Words>7802</Words>
  <Application>Microsoft Office PowerPoint</Application>
  <PresentationFormat>宽屏</PresentationFormat>
  <Paragraphs>1082</Paragraphs>
  <Slides>115</Slides>
  <Notes>111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115</vt:i4>
      </vt:variant>
    </vt:vector>
  </HeadingPairs>
  <TitlesOfParts>
    <vt:vector size="126" baseType="lpstr">
      <vt:lpstr>Asap Regular</vt:lpstr>
      <vt:lpstr>Asap SemiBold</vt:lpstr>
      <vt:lpstr>Helvetica Neue Light</vt:lpstr>
      <vt:lpstr>Helvetica Neue LT Std 55 Roman</vt:lpstr>
      <vt:lpstr>Helvetica Neue Medium</vt:lpstr>
      <vt:lpstr>等线</vt:lpstr>
      <vt:lpstr>等线 Light</vt:lpstr>
      <vt:lpstr>Arial</vt:lpstr>
      <vt:lpstr>Arial Black</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Mobius Band: Explore Hyper-V Attack Interface through Vulnerabilities Internals </dc:title>
  <dc:creator>Hong Zhenhao</dc:creator>
  <cp:lastModifiedBy>Hong Zhenhao</cp:lastModifiedBy>
  <cp:revision>731</cp:revision>
  <dcterms:created xsi:type="dcterms:W3CDTF">2021-05-20T09:29:08Z</dcterms:created>
  <dcterms:modified xsi:type="dcterms:W3CDTF">2021-07-01T02:25:28Z</dcterms:modified>
  <cp:contentStatus/>
</cp:coreProperties>
</file>